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63" r:id="rId5"/>
    <p:sldId id="264" r:id="rId6"/>
    <p:sldId id="259" r:id="rId7"/>
    <p:sldId id="261" r:id="rId8"/>
    <p:sldId id="260" r:id="rId9"/>
    <p:sldId id="262"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80144" autoAdjust="0"/>
  </p:normalViewPr>
  <p:slideViewPr>
    <p:cSldViewPr>
      <p:cViewPr varScale="1">
        <p:scale>
          <a:sx n="57" d="100"/>
          <a:sy n="57" d="100"/>
        </p:scale>
        <p:origin x="-124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06E028-ED7F-41F2-9C2F-AF2B60080224}" type="datetimeFigureOut">
              <a:rPr lang="en-US" smtClean="0"/>
              <a:pPr/>
              <a:t>4/1/2015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BCBB92-0AAE-402B-96F9-41F9339A5DD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Goal Theory</a:t>
            </a:r>
          </a:p>
          <a:p>
            <a:r>
              <a:rPr lang="en-US" sz="1200" kern="1200" baseline="0" dirty="0" smtClean="0">
                <a:solidFill>
                  <a:schemeClr val="tx1"/>
                </a:solidFill>
                <a:latin typeface="+mn-lt"/>
                <a:ea typeface="+mn-ea"/>
                <a:cs typeface="+mn-cs"/>
              </a:rPr>
              <a:t>identifies specific factors found to promote</a:t>
            </a:r>
          </a:p>
          <a:p>
            <a:r>
              <a:rPr lang="en-US" sz="1200" kern="1200" baseline="0" dirty="0" smtClean="0">
                <a:solidFill>
                  <a:schemeClr val="tx1"/>
                </a:solidFill>
                <a:latin typeface="+mn-lt"/>
                <a:ea typeface="+mn-ea"/>
                <a:cs typeface="+mn-cs"/>
              </a:rPr>
              <a:t>goal attainment by enhancing</a:t>
            </a:r>
          </a:p>
          <a:p>
            <a:r>
              <a:rPr lang="en-US" sz="1200" kern="1200" baseline="0" dirty="0" smtClean="0">
                <a:solidFill>
                  <a:schemeClr val="tx1"/>
                </a:solidFill>
                <a:latin typeface="+mn-lt"/>
                <a:ea typeface="+mn-ea"/>
                <a:cs typeface="+mn-cs"/>
              </a:rPr>
              <a:t>motivation and directing attention.</a:t>
            </a:r>
          </a:p>
          <a:p>
            <a:r>
              <a:rPr lang="en-US" sz="1200" kern="1200" baseline="0" dirty="0" smtClean="0">
                <a:solidFill>
                  <a:schemeClr val="tx1"/>
                </a:solidFill>
                <a:latin typeface="+mn-lt"/>
                <a:ea typeface="+mn-ea"/>
                <a:cs typeface="+mn-cs"/>
              </a:rPr>
              <a:t>These factors include 1) identifying</a:t>
            </a:r>
          </a:p>
          <a:p>
            <a:r>
              <a:rPr lang="en-US" sz="1200" kern="1200" baseline="0" dirty="0" smtClean="0">
                <a:solidFill>
                  <a:schemeClr val="tx1"/>
                </a:solidFill>
                <a:latin typeface="+mn-lt"/>
                <a:ea typeface="+mn-ea"/>
                <a:cs typeface="+mn-cs"/>
              </a:rPr>
              <a:t>goals that are clearly defined, measurable</a:t>
            </a:r>
          </a:p>
          <a:p>
            <a:r>
              <a:rPr lang="en-US" sz="1200" kern="1200" baseline="0" dirty="0" smtClean="0">
                <a:solidFill>
                  <a:schemeClr val="tx1"/>
                </a:solidFill>
                <a:latin typeface="+mn-lt"/>
                <a:ea typeface="+mn-ea"/>
                <a:cs typeface="+mn-cs"/>
              </a:rPr>
              <a:t>and difficult, 2) setting goals that</a:t>
            </a:r>
          </a:p>
          <a:p>
            <a:r>
              <a:rPr lang="en-US" sz="1200" kern="1200" baseline="0" dirty="0" smtClean="0">
                <a:solidFill>
                  <a:schemeClr val="tx1"/>
                </a:solidFill>
                <a:latin typeface="+mn-lt"/>
                <a:ea typeface="+mn-ea"/>
                <a:cs typeface="+mn-cs"/>
              </a:rPr>
              <a:t>promote self-efficacy and are important</a:t>
            </a:r>
          </a:p>
          <a:p>
            <a:r>
              <a:rPr lang="en-US" sz="1200" kern="1200" baseline="0" dirty="0" smtClean="0">
                <a:solidFill>
                  <a:schemeClr val="tx1"/>
                </a:solidFill>
                <a:latin typeface="+mn-lt"/>
                <a:ea typeface="+mn-ea"/>
                <a:cs typeface="+mn-cs"/>
              </a:rPr>
              <a:t>to the individual, 3) developing</a:t>
            </a:r>
          </a:p>
          <a:p>
            <a:r>
              <a:rPr lang="en-US" sz="1200" kern="1200" baseline="0" dirty="0" smtClean="0">
                <a:solidFill>
                  <a:schemeClr val="tx1"/>
                </a:solidFill>
                <a:latin typeface="+mn-lt"/>
                <a:ea typeface="+mn-ea"/>
                <a:cs typeface="+mn-cs"/>
              </a:rPr>
              <a:t>strategies or plans to attain goals, 4)</a:t>
            </a:r>
          </a:p>
          <a:p>
            <a:r>
              <a:rPr lang="en-US" sz="1200" kern="1200" baseline="0" dirty="0" smtClean="0">
                <a:solidFill>
                  <a:schemeClr val="tx1"/>
                </a:solidFill>
                <a:latin typeface="+mn-lt"/>
                <a:ea typeface="+mn-ea"/>
                <a:cs typeface="+mn-cs"/>
              </a:rPr>
              <a:t>setting a time frame for goals to be reviewed,</a:t>
            </a:r>
          </a:p>
          <a:p>
            <a:r>
              <a:rPr lang="en-US" sz="1200" kern="1200" baseline="0" dirty="0" smtClean="0">
                <a:solidFill>
                  <a:schemeClr val="tx1"/>
                </a:solidFill>
                <a:latin typeface="+mn-lt"/>
                <a:ea typeface="+mn-ea"/>
                <a:cs typeface="+mn-cs"/>
              </a:rPr>
              <a:t>5) monitoring goal progress</a:t>
            </a:r>
          </a:p>
          <a:p>
            <a:r>
              <a:rPr lang="en-US" sz="1200" kern="1200" baseline="0" dirty="0" smtClean="0">
                <a:solidFill>
                  <a:schemeClr val="tx1"/>
                </a:solidFill>
                <a:latin typeface="+mn-lt"/>
                <a:ea typeface="+mn-ea"/>
                <a:cs typeface="+mn-cs"/>
              </a:rPr>
              <a:t>and provision for regular feedback</a:t>
            </a:r>
          </a:p>
          <a:p>
            <a:r>
              <a:rPr lang="en-US" sz="1200" kern="1200" baseline="0" dirty="0" smtClean="0">
                <a:solidFill>
                  <a:schemeClr val="tx1"/>
                </a:solidFill>
                <a:latin typeface="+mn-lt"/>
                <a:ea typeface="+mn-ea"/>
                <a:cs typeface="+mn-cs"/>
              </a:rPr>
              <a:t>about performance, and 6) problem</a:t>
            </a:r>
          </a:p>
          <a:p>
            <a:r>
              <a:rPr lang="en-US" sz="1200" kern="1200" baseline="0" dirty="0" smtClean="0">
                <a:solidFill>
                  <a:schemeClr val="tx1"/>
                </a:solidFill>
                <a:latin typeface="+mn-lt"/>
                <a:ea typeface="+mn-ea"/>
                <a:cs typeface="+mn-cs"/>
              </a:rPr>
              <a:t>solving potential barriers likely to impede</a:t>
            </a:r>
          </a:p>
          <a:p>
            <a:r>
              <a:rPr lang="en-US" sz="1200" kern="1200" baseline="0" dirty="0" smtClean="0">
                <a:solidFill>
                  <a:schemeClr val="tx1"/>
                </a:solidFill>
                <a:latin typeface="+mn-lt"/>
                <a:ea typeface="+mn-ea"/>
                <a:cs typeface="+mn-cs"/>
              </a:rPr>
              <a:t>goal progress. These Goal Theory</a:t>
            </a:r>
          </a:p>
          <a:p>
            <a:r>
              <a:rPr lang="en-US" sz="1200" kern="1200" baseline="0" dirty="0" smtClean="0">
                <a:solidFill>
                  <a:schemeClr val="tx1"/>
                </a:solidFill>
                <a:latin typeface="+mn-lt"/>
                <a:ea typeface="+mn-ea"/>
                <a:cs typeface="+mn-cs"/>
              </a:rPr>
              <a:t>principles formed the basis for the</a:t>
            </a:r>
          </a:p>
          <a:p>
            <a:r>
              <a:rPr lang="en-US" sz="1200" kern="1200" baseline="0" dirty="0" smtClean="0">
                <a:solidFill>
                  <a:schemeClr val="tx1"/>
                </a:solidFill>
                <a:latin typeface="+mn-lt"/>
                <a:ea typeface="+mn-ea"/>
                <a:cs typeface="+mn-cs"/>
              </a:rPr>
              <a:t>SMART (specific, measurable, agreed</a:t>
            </a:r>
          </a:p>
          <a:p>
            <a:r>
              <a:rPr lang="en-US" sz="1200" kern="1200" baseline="0" dirty="0" smtClean="0">
                <a:solidFill>
                  <a:schemeClr val="tx1"/>
                </a:solidFill>
                <a:latin typeface="+mn-lt"/>
                <a:ea typeface="+mn-ea"/>
                <a:cs typeface="+mn-cs"/>
              </a:rPr>
              <a:t>to, realistic, timely) goals acronym,</a:t>
            </a:r>
          </a:p>
          <a:p>
            <a:r>
              <a:rPr lang="en-US" sz="1200" kern="1200" baseline="0" dirty="0" smtClean="0">
                <a:solidFill>
                  <a:schemeClr val="tx1"/>
                </a:solidFill>
                <a:latin typeface="+mn-lt"/>
                <a:ea typeface="+mn-ea"/>
                <a:cs typeface="+mn-cs"/>
              </a:rPr>
              <a:t>often applied to improve goal-setting</a:t>
            </a:r>
          </a:p>
          <a:p>
            <a:r>
              <a:rPr lang="en-US" sz="1200" kern="1200" baseline="0" dirty="0" smtClean="0">
                <a:solidFill>
                  <a:schemeClr val="tx1"/>
                </a:solidFill>
                <a:latin typeface="+mn-lt"/>
                <a:ea typeface="+mn-ea"/>
                <a:cs typeface="+mn-cs"/>
              </a:rPr>
              <a:t>quality in various contexts, including</a:t>
            </a:r>
          </a:p>
          <a:p>
            <a:r>
              <a:rPr lang="en-US" sz="1200" kern="1200" baseline="0" dirty="0" smtClean="0">
                <a:solidFill>
                  <a:schemeClr val="tx1"/>
                </a:solidFill>
                <a:latin typeface="+mn-lt"/>
                <a:ea typeface="+mn-ea"/>
                <a:cs typeface="+mn-cs"/>
              </a:rPr>
              <a:t>vocational, educational, coaching and</a:t>
            </a:r>
          </a:p>
          <a:p>
            <a:r>
              <a:rPr lang="en-US" sz="1200" kern="1200" baseline="0" dirty="0" smtClean="0">
                <a:solidFill>
                  <a:schemeClr val="tx1"/>
                </a:solidFill>
                <a:latin typeface="+mn-lt"/>
                <a:ea typeface="+mn-ea"/>
                <a:cs typeface="+mn-cs"/>
              </a:rPr>
              <a:t>health. Within mental health settings</a:t>
            </a:r>
          </a:p>
          <a:p>
            <a:r>
              <a:rPr lang="en-US" sz="1200" kern="1200" baseline="0" dirty="0" smtClean="0">
                <a:solidFill>
                  <a:schemeClr val="tx1"/>
                </a:solidFill>
                <a:latin typeface="+mn-lt"/>
                <a:ea typeface="+mn-ea"/>
                <a:cs typeface="+mn-cs"/>
              </a:rPr>
              <a:t>collaborative goals</a:t>
            </a:r>
            <a:endParaRPr lang="en-US" dirty="0"/>
          </a:p>
        </p:txBody>
      </p:sp>
      <p:sp>
        <p:nvSpPr>
          <p:cNvPr id="4" name="Slide Number Placeholder 3"/>
          <p:cNvSpPr>
            <a:spLocks noGrp="1"/>
          </p:cNvSpPr>
          <p:nvPr>
            <p:ph type="sldNum" sz="quarter" idx="10"/>
          </p:nvPr>
        </p:nvSpPr>
        <p:spPr/>
        <p:txBody>
          <a:bodyPr/>
          <a:lstStyle/>
          <a:p>
            <a:fld id="{2BBCBB92-0AAE-402B-96F9-41F9339A5DD3}"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Goal</a:t>
            </a:r>
          </a:p>
          <a:p>
            <a:r>
              <a:rPr lang="en-US" sz="1200" kern="1200" baseline="0" dirty="0" smtClean="0">
                <a:solidFill>
                  <a:schemeClr val="tx1"/>
                </a:solidFill>
                <a:latin typeface="+mn-lt"/>
                <a:ea typeface="+mn-ea"/>
                <a:cs typeface="+mn-cs"/>
              </a:rPr>
              <a:t>setting has also been linked with the</a:t>
            </a:r>
          </a:p>
          <a:p>
            <a:r>
              <a:rPr lang="en-US" sz="1200" kern="1200" baseline="0" dirty="0" smtClean="0">
                <a:solidFill>
                  <a:schemeClr val="tx1"/>
                </a:solidFill>
                <a:latin typeface="+mn-lt"/>
                <a:ea typeface="+mn-ea"/>
                <a:cs typeface="+mn-cs"/>
              </a:rPr>
              <a:t>promotion of hope and personal meaning,</a:t>
            </a:r>
          </a:p>
          <a:p>
            <a:r>
              <a:rPr lang="en-US" sz="1200" kern="1200" baseline="0" dirty="0" smtClean="0">
                <a:solidFill>
                  <a:schemeClr val="tx1"/>
                </a:solidFill>
                <a:latin typeface="+mn-lt"/>
                <a:ea typeface="+mn-ea"/>
                <a:cs typeface="+mn-cs"/>
              </a:rPr>
              <a:t>two important processes associated</a:t>
            </a:r>
          </a:p>
          <a:p>
            <a:r>
              <a:rPr lang="en-US" sz="1200" kern="1200" baseline="0" dirty="0" smtClean="0">
                <a:solidFill>
                  <a:schemeClr val="tx1"/>
                </a:solidFill>
                <a:latin typeface="+mn-lt"/>
                <a:ea typeface="+mn-ea"/>
                <a:cs typeface="+mn-cs"/>
              </a:rPr>
              <a:t>with psychological recovery</a:t>
            </a:r>
            <a:endParaRPr lang="en-US" dirty="0"/>
          </a:p>
        </p:txBody>
      </p:sp>
      <p:sp>
        <p:nvSpPr>
          <p:cNvPr id="4" name="Slide Number Placeholder 3"/>
          <p:cNvSpPr>
            <a:spLocks noGrp="1"/>
          </p:cNvSpPr>
          <p:nvPr>
            <p:ph type="sldNum" sz="quarter" idx="10"/>
          </p:nvPr>
        </p:nvSpPr>
        <p:spPr/>
        <p:txBody>
          <a:bodyPr/>
          <a:lstStyle/>
          <a:p>
            <a:fld id="{2BBCBB92-0AAE-402B-96F9-41F9339A5DD3}"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21A2A9F-EE47-4738-8D38-F1DCC40623B2}" type="datetimeFigureOut">
              <a:rPr lang="en-US" smtClean="0"/>
              <a:pPr/>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F019B1-63DD-4244-BF10-8DE8B22382E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1A2A9F-EE47-4738-8D38-F1DCC40623B2}" type="datetimeFigureOut">
              <a:rPr lang="en-US" smtClean="0"/>
              <a:pPr/>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F019B1-63DD-4244-BF10-8DE8B22382E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1A2A9F-EE47-4738-8D38-F1DCC40623B2}" type="datetimeFigureOut">
              <a:rPr lang="en-US" smtClean="0"/>
              <a:pPr/>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F019B1-63DD-4244-BF10-8DE8B22382E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21A2A9F-EE47-4738-8D38-F1DCC40623B2}" type="datetimeFigureOut">
              <a:rPr lang="en-US" smtClean="0"/>
              <a:pPr/>
              <a:t>4/1/2015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F019B1-63DD-4244-BF10-8DE8B22382E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1A2A9F-EE47-4738-8D38-F1DCC40623B2}" type="datetimeFigureOut">
              <a:rPr lang="en-US" smtClean="0"/>
              <a:pPr/>
              <a:t>4/1/2015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F019B1-63DD-4244-BF10-8DE8B22382E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21A2A9F-EE47-4738-8D38-F1DCC40623B2}" type="datetimeFigureOut">
              <a:rPr lang="en-US" smtClean="0"/>
              <a:pPr/>
              <a:t>4/1/2015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F019B1-63DD-4244-BF10-8DE8B22382E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1A2A9F-EE47-4738-8D38-F1DCC40623B2}" type="datetimeFigureOut">
              <a:rPr lang="en-US" smtClean="0"/>
              <a:pPr/>
              <a:t>4/1/2015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F019B1-63DD-4244-BF10-8DE8B22382E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1A2A9F-EE47-4738-8D38-F1DCC40623B2}" type="datetimeFigureOut">
              <a:rPr lang="en-US" smtClean="0"/>
              <a:pPr/>
              <a:t>4/1/2015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F019B1-63DD-4244-BF10-8DE8B22382E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1A2A9F-EE47-4738-8D38-F1DCC40623B2}" type="datetimeFigureOut">
              <a:rPr lang="en-US" smtClean="0"/>
              <a:pPr/>
              <a:t>4/1/2015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F019B1-63DD-4244-BF10-8DE8B22382E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1A2A9F-EE47-4738-8D38-F1DCC40623B2}" type="datetimeFigureOut">
              <a:rPr lang="en-US" smtClean="0"/>
              <a:pPr/>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F019B1-63DD-4244-BF10-8DE8B22382E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1A2A9F-EE47-4738-8D38-F1DCC40623B2}" type="datetimeFigureOut">
              <a:rPr lang="en-US" smtClean="0"/>
              <a:pPr/>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F019B1-63DD-4244-BF10-8DE8B22382E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A2A9F-EE47-4738-8D38-F1DCC40623B2}" type="datetimeFigureOut">
              <a:rPr lang="en-US" smtClean="0"/>
              <a:pPr/>
              <a:t>4/1/2015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F019B1-63DD-4244-BF10-8DE8B22382E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audio" Target="../media/audio1.wav"/><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audio" Target="../media/audio3.wav"/></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audio" Target="../media/audio4.wav"/><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audio" Target="../media/audio5.wav"/><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slideLayout" Target="../slideLayouts/slideLayout2.xml"/><Relationship Id="rId1" Type="http://schemas.openxmlformats.org/officeDocument/2006/relationships/audio" Target="../media/audio6.wav"/><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audio" Target="../media/audio7.wav"/><Relationship Id="rId5" Type="http://schemas.openxmlformats.org/officeDocument/2006/relationships/image" Target="../media/image2.png"/><Relationship Id="rId4" Type="http://schemas.openxmlformats.org/officeDocument/2006/relationships/image" Target="../media/image7.gi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media/audio8.wav"/><Relationship Id="rId5" Type="http://schemas.openxmlformats.org/officeDocument/2006/relationships/image" Target="../media/image2.pn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audio" Target="../media/audio9.wav"/><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audio" Target="../media/audio10.wav"/><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audio" Target="../media/audio11.wav"/><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audio" Target="../media/audio12.wav"/><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30175"/>
            <a:ext cx="7772400" cy="1470025"/>
          </a:xfrm>
        </p:spPr>
        <p:txBody>
          <a:bodyPr/>
          <a:lstStyle/>
          <a:p>
            <a:r>
              <a:rPr lang="en-US" dirty="0" smtClean="0"/>
              <a:t>Goal Setting in Mental Health</a:t>
            </a:r>
            <a:endParaRPr lang="en-US" dirty="0"/>
          </a:p>
        </p:txBody>
      </p:sp>
      <p:pic>
        <p:nvPicPr>
          <p:cNvPr id="4" name="Picture 3" descr="PrioBlog-Life-Goal-Setting-5-Ways-to-Make-Change-Happen.png"/>
          <p:cNvPicPr>
            <a:picLocks noChangeAspect="1"/>
          </p:cNvPicPr>
          <p:nvPr/>
        </p:nvPicPr>
        <p:blipFill>
          <a:blip r:embed="rId3" cstate="print"/>
          <a:stretch>
            <a:fillRect/>
          </a:stretch>
        </p:blipFill>
        <p:spPr>
          <a:xfrm>
            <a:off x="1600200" y="1905000"/>
            <a:ext cx="6096000" cy="4036907"/>
          </a:xfrm>
          <a:prstGeom prst="rect">
            <a:avLst/>
          </a:prstGeom>
          <a:ln w="228600" cap="sq" cmpd="thickThin">
            <a:solidFill>
              <a:srgbClr val="000000"/>
            </a:solidFill>
            <a:prstDash val="solid"/>
            <a:miter lim="800000"/>
          </a:ln>
          <a:effectLst>
            <a:innerShdw blurRad="76200">
              <a:srgbClr val="000000"/>
            </a:innerShdw>
          </a:effectLst>
        </p:spPr>
      </p:pic>
      <p:pic>
        <p:nvPicPr>
          <p:cNvPr id="9" name="~PP2470.WAV">
            <a:hlinkClick r:id="" action="ppaction://media"/>
          </p:cNvPr>
          <p:cNvPicPr>
            <a:picLocks noRot="1" noChangeAspect="1"/>
          </p:cNvPicPr>
          <p:nvPr>
            <a:wavAudioFile r:embed="rId1" name="~PP2470.WAV"/>
          </p:nvPr>
        </p:nvPicPr>
        <p:blipFill>
          <a:blip r:embed="rId4" cstate="print"/>
          <a:stretch>
            <a:fillRect/>
          </a:stretch>
        </p:blipFill>
        <p:spPr>
          <a:xfrm>
            <a:off x="8696325" y="6410325"/>
            <a:ext cx="304800" cy="304800"/>
          </a:xfrm>
          <a:prstGeom prst="rect">
            <a:avLst/>
          </a:prstGeom>
        </p:spPr>
      </p:pic>
    </p:spTree>
  </p:cSld>
  <p:clrMapOvr>
    <a:masterClrMapping/>
  </p:clrMapOvr>
  <p:transition advTm="335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Presented by Carroll Chapman</a:t>
            </a:r>
            <a:endParaRPr lang="en-US" dirty="0"/>
          </a:p>
        </p:txBody>
      </p:sp>
      <p:pic>
        <p:nvPicPr>
          <p:cNvPr id="4" name="Content Placeholder 3" descr="Books Dreams Magic.jpg"/>
          <p:cNvPicPr>
            <a:picLocks noGrp="1" noChangeAspect="1"/>
          </p:cNvPicPr>
          <p:nvPr>
            <p:ph idx="1"/>
          </p:nvPr>
        </p:nvPicPr>
        <p:blipFill>
          <a:blip r:embed="rId3" cstate="print"/>
          <a:stretch>
            <a:fillRect/>
          </a:stretch>
        </p:blipFill>
        <p:spPr>
          <a:xfrm>
            <a:off x="1752600" y="1600200"/>
            <a:ext cx="5657454" cy="45259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P1557.WAV">
            <a:hlinkClick r:id="" action="ppaction://media"/>
          </p:cNvPr>
          <p:cNvPicPr>
            <a:picLocks noRot="1" noChangeAspect="1"/>
          </p:cNvPicPr>
          <p:nvPr>
            <a:wavAudioFile r:embed="rId1" name="~PP1557.WAV"/>
          </p:nvPr>
        </p:nvPicPr>
        <p:blipFill>
          <a:blip r:embed="rId4" cstate="print"/>
          <a:stretch>
            <a:fillRect/>
          </a:stretch>
        </p:blipFill>
        <p:spPr>
          <a:xfrm>
            <a:off x="8696325" y="6410325"/>
            <a:ext cx="304800" cy="304800"/>
          </a:xfrm>
          <a:prstGeom prst="rect">
            <a:avLst/>
          </a:prstGeom>
        </p:spPr>
      </p:pic>
    </p:spTree>
  </p:cSld>
  <p:clrMapOvr>
    <a:masterClrMapping/>
  </p:clrMapOvr>
  <p:transition advTm="309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rmAutofit/>
          </a:bodyPr>
          <a:lstStyle/>
          <a:p>
            <a:r>
              <a:rPr lang="en-US" b="1" dirty="0"/>
              <a:t>Do Goal-Setting Interventions</a:t>
            </a:r>
            <a:br>
              <a:rPr lang="en-US" b="1" dirty="0"/>
            </a:br>
            <a:r>
              <a:rPr lang="en-US" b="1" dirty="0"/>
              <a:t>Improve the Quality of Goals in</a:t>
            </a:r>
            <a:br>
              <a:rPr lang="en-US" b="1" dirty="0"/>
            </a:br>
            <a:r>
              <a:rPr lang="en-US" b="1" dirty="0"/>
              <a:t>Mental Health Services</a:t>
            </a:r>
            <a:r>
              <a:rPr lang="en-US" b="1" dirty="0" smtClean="0"/>
              <a:t>?</a:t>
            </a:r>
            <a:br>
              <a:rPr lang="en-US" b="1" dirty="0" smtClean="0"/>
            </a:br>
            <a:r>
              <a:rPr lang="en-US" b="1" dirty="0" smtClean="0"/>
              <a:t/>
            </a:r>
            <a:br>
              <a:rPr lang="en-US" b="1" dirty="0" smtClean="0"/>
            </a:br>
            <a:r>
              <a:rPr lang="en-US" sz="3200" i="1" dirty="0"/>
              <a:t>Psychiatric Rehabilitation Journal</a:t>
            </a:r>
            <a:br>
              <a:rPr lang="en-US" sz="3200" i="1" dirty="0"/>
            </a:br>
            <a:r>
              <a:rPr lang="pt-BR" sz="3200" dirty="0"/>
              <a:t>2009, Volume 32, No. 4, </a:t>
            </a:r>
            <a:r>
              <a:rPr lang="pt-BR" sz="3200" dirty="0" smtClean="0"/>
              <a:t>292–299</a:t>
            </a:r>
            <a:br>
              <a:rPr lang="pt-BR" sz="3200" dirty="0" smtClean="0"/>
            </a:br>
            <a:r>
              <a:rPr lang="pt-BR" dirty="0" smtClean="0"/>
              <a:t/>
            </a:r>
            <a:br>
              <a:rPr lang="pt-BR" dirty="0" smtClean="0"/>
            </a:br>
            <a:r>
              <a:rPr lang="pt-BR" sz="2800" b="1" dirty="0"/>
              <a:t>Samantha P. Clarke, Trevor P. Crowe,</a:t>
            </a:r>
            <a:br>
              <a:rPr lang="pt-BR" sz="2800" b="1" dirty="0"/>
            </a:br>
            <a:r>
              <a:rPr lang="en-US" sz="2800" b="1" dirty="0"/>
              <a:t>Lindsay G. </a:t>
            </a:r>
            <a:r>
              <a:rPr lang="en-US" sz="2800" b="1" dirty="0" err="1"/>
              <a:t>Oades</a:t>
            </a:r>
            <a:r>
              <a:rPr lang="en-US" sz="2800" b="1" dirty="0"/>
              <a:t> and Frank P. Deane</a:t>
            </a:r>
            <a:endParaRPr lang="en-US" sz="2800" dirty="0"/>
          </a:p>
        </p:txBody>
      </p:sp>
      <p:pic>
        <p:nvPicPr>
          <p:cNvPr id="6" name="~PP755.WAV">
            <a:hlinkClick r:id="" action="ppaction://media"/>
          </p:cNvPr>
          <p:cNvPicPr>
            <a:picLocks noRot="1" noChangeAspect="1"/>
          </p:cNvPicPr>
          <p:nvPr>
            <a:wavAudioFile r:embed="rId1" name="~PP755.WAV"/>
          </p:nvPr>
        </p:nvPicPr>
        <p:blipFill>
          <a:blip r:embed="rId3" cstate="print"/>
          <a:stretch>
            <a:fillRect/>
          </a:stretch>
        </p:blipFill>
        <p:spPr>
          <a:xfrm>
            <a:off x="8696325" y="6410325"/>
            <a:ext cx="304800" cy="304800"/>
          </a:xfrm>
          <a:prstGeom prst="rect">
            <a:avLst/>
          </a:prstGeom>
        </p:spPr>
      </p:pic>
    </p:spTree>
  </p:cSld>
  <p:clrMapOvr>
    <a:masterClrMapping/>
  </p:clrMapOvr>
  <p:transition advTm="2369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5162"/>
          </a:xfrm>
        </p:spPr>
        <p:txBody>
          <a:bodyPr>
            <a:normAutofit/>
          </a:bodyPr>
          <a:lstStyle/>
          <a:p>
            <a:r>
              <a:rPr lang="en-US" b="1" dirty="0" smtClean="0"/>
              <a:t>Lesson 12: </a:t>
            </a:r>
            <a:br>
              <a:rPr lang="en-US" b="1" dirty="0" smtClean="0"/>
            </a:br>
            <a:r>
              <a:rPr lang="en-US" b="1" dirty="0" smtClean="0"/>
              <a:t>Developing Service Goals</a:t>
            </a:r>
            <a:endParaRPr lang="en-US" b="1" dirty="0"/>
          </a:p>
        </p:txBody>
      </p:sp>
      <p:pic>
        <p:nvPicPr>
          <p:cNvPr id="1026" name="Picture 2" descr="C:\Users\Chapman\AppData\Local\Microsoft\Windows\Temporary Internet Files\Content.IE5\1TAPJ61M\study[1].jpg"/>
          <p:cNvPicPr>
            <a:picLocks noChangeAspect="1" noChangeArrowheads="1"/>
          </p:cNvPicPr>
          <p:nvPr/>
        </p:nvPicPr>
        <p:blipFill>
          <a:blip r:embed="rId3" cstate="print"/>
          <a:srcRect/>
          <a:stretch>
            <a:fillRect/>
          </a:stretch>
        </p:blipFill>
        <p:spPr bwMode="auto">
          <a:xfrm>
            <a:off x="2895600" y="2438400"/>
            <a:ext cx="3657600" cy="3657600"/>
          </a:xfrm>
          <a:prstGeom prst="rect">
            <a:avLst/>
          </a:prstGeom>
          <a:noFill/>
        </p:spPr>
      </p:pic>
      <p:pic>
        <p:nvPicPr>
          <p:cNvPr id="6" name="~PP2469.WAV">
            <a:hlinkClick r:id="" action="ppaction://media"/>
          </p:cNvPr>
          <p:cNvPicPr>
            <a:picLocks noRot="1" noChangeAspect="1"/>
          </p:cNvPicPr>
          <p:nvPr>
            <a:wavAudioFile r:embed="rId1" name="~PP2469.WAV"/>
          </p:nvPr>
        </p:nvPicPr>
        <p:blipFill>
          <a:blip r:embed="rId4" cstate="print"/>
          <a:stretch>
            <a:fillRect/>
          </a:stretch>
        </p:blipFill>
        <p:spPr>
          <a:xfrm>
            <a:off x="8696325" y="6410325"/>
            <a:ext cx="304800" cy="304800"/>
          </a:xfrm>
          <a:prstGeom prst="rect">
            <a:avLst/>
          </a:prstGeom>
        </p:spPr>
      </p:pic>
    </p:spTree>
  </p:cSld>
  <p:clrMapOvr>
    <a:masterClrMapping/>
  </p:clrMapOvr>
  <p:transition advTm="98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b="1" dirty="0" smtClean="0"/>
              <a:t>Purpose?</a:t>
            </a:r>
            <a:endParaRPr lang="en-US" sz="8000" b="1" dirty="0"/>
          </a:p>
        </p:txBody>
      </p:sp>
      <p:pic>
        <p:nvPicPr>
          <p:cNvPr id="4" name="Content Placeholder 3" descr="graphs-100x100.png"/>
          <p:cNvPicPr>
            <a:picLocks noGrp="1" noChangeAspect="1"/>
          </p:cNvPicPr>
          <p:nvPr>
            <p:ph idx="1"/>
          </p:nvPr>
        </p:nvPicPr>
        <p:blipFill>
          <a:blip r:embed="rId3" cstate="print"/>
          <a:stretch>
            <a:fillRect/>
          </a:stretch>
        </p:blipFill>
        <p:spPr>
          <a:xfrm>
            <a:off x="990600" y="1828800"/>
            <a:ext cx="7086600" cy="4724400"/>
          </a:xfrm>
        </p:spPr>
      </p:pic>
      <p:pic>
        <p:nvPicPr>
          <p:cNvPr id="7" name="~PP3095.WAV">
            <a:hlinkClick r:id="" action="ppaction://media"/>
          </p:cNvPr>
          <p:cNvPicPr>
            <a:picLocks noRot="1" noChangeAspect="1"/>
          </p:cNvPicPr>
          <p:nvPr>
            <a:wavAudioFile r:embed="rId1" name="~PP3095.WAV"/>
          </p:nvPr>
        </p:nvPicPr>
        <p:blipFill>
          <a:blip r:embed="rId4" cstate="print"/>
          <a:stretch>
            <a:fillRect/>
          </a:stretch>
        </p:blipFill>
        <p:spPr>
          <a:xfrm>
            <a:off x="8696325" y="6410325"/>
            <a:ext cx="304800" cy="304800"/>
          </a:xfrm>
          <a:prstGeom prst="rect">
            <a:avLst/>
          </a:prstGeom>
        </p:spPr>
      </p:pic>
    </p:spTree>
  </p:cSld>
  <p:clrMapOvr>
    <a:masterClrMapping/>
  </p:clrMapOvr>
  <p:transition advTm="12341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73362"/>
          </a:xfrm>
        </p:spPr>
        <p:txBody>
          <a:bodyPr>
            <a:normAutofit/>
          </a:bodyPr>
          <a:lstStyle/>
          <a:p>
            <a:r>
              <a:rPr lang="en-US" dirty="0" smtClean="0"/>
              <a:t>In this Study 54% of those who were successful with their recovery used goal setting principles.</a:t>
            </a:r>
            <a:endParaRPr lang="en-US" dirty="0"/>
          </a:p>
        </p:txBody>
      </p:sp>
      <p:pic>
        <p:nvPicPr>
          <p:cNvPr id="4" name="Content Placeholder 3" descr="graph-54percent.gif"/>
          <p:cNvPicPr>
            <a:picLocks noGrp="1" noChangeAspect="1"/>
          </p:cNvPicPr>
          <p:nvPr>
            <p:ph idx="1"/>
          </p:nvPr>
        </p:nvPicPr>
        <p:blipFill>
          <a:blip r:embed="rId3" cstate="print"/>
          <a:stretch>
            <a:fillRect/>
          </a:stretch>
        </p:blipFill>
        <p:spPr>
          <a:xfrm>
            <a:off x="2667000" y="2895600"/>
            <a:ext cx="3657600" cy="3657600"/>
          </a:xfrm>
        </p:spPr>
      </p:pic>
      <p:pic>
        <p:nvPicPr>
          <p:cNvPr id="6" name="~PP2218.WAV">
            <a:hlinkClick r:id="" action="ppaction://media"/>
          </p:cNvPr>
          <p:cNvPicPr>
            <a:picLocks noRot="1" noChangeAspect="1"/>
          </p:cNvPicPr>
          <p:nvPr>
            <a:wavAudioFile r:embed="rId1" name="~PP2218.WAV"/>
          </p:nvPr>
        </p:nvPicPr>
        <p:blipFill>
          <a:blip r:embed="rId4" cstate="print"/>
          <a:stretch>
            <a:fillRect/>
          </a:stretch>
        </p:blipFill>
        <p:spPr>
          <a:xfrm>
            <a:off x="8696325" y="6410325"/>
            <a:ext cx="304800" cy="304800"/>
          </a:xfrm>
          <a:prstGeom prst="rect">
            <a:avLst/>
          </a:prstGeom>
        </p:spPr>
      </p:pic>
    </p:spTree>
  </p:cSld>
  <p:clrMapOvr>
    <a:masterClrMapping/>
  </p:clrMapOvr>
  <p:transition advTm="1542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S.M.A.R.T.</a:t>
            </a:r>
            <a:endParaRPr lang="en-US" dirty="0"/>
          </a:p>
        </p:txBody>
      </p:sp>
      <p:pic>
        <p:nvPicPr>
          <p:cNvPr id="6" name="Content Placeholder 5" descr="smart1.gif"/>
          <p:cNvPicPr>
            <a:picLocks noGrp="1" noChangeAspect="1"/>
          </p:cNvPicPr>
          <p:nvPr>
            <p:ph idx="1"/>
          </p:nvPr>
        </p:nvPicPr>
        <p:blipFill>
          <a:blip r:embed="rId4" cstate="print"/>
          <a:stretch>
            <a:fillRect/>
          </a:stretch>
        </p:blipFill>
        <p:spPr>
          <a:xfrm>
            <a:off x="838200" y="1524000"/>
            <a:ext cx="7992369" cy="4874927"/>
          </a:xfrm>
        </p:spPr>
      </p:pic>
      <p:pic>
        <p:nvPicPr>
          <p:cNvPr id="8" name="~PP2115.WAV">
            <a:hlinkClick r:id="" action="ppaction://media"/>
          </p:cNvPr>
          <p:cNvPicPr>
            <a:picLocks noRot="1" noChangeAspect="1"/>
          </p:cNvPicPr>
          <p:nvPr>
            <a:wavAudioFile r:embed="rId1" name="~PP2115.WAV"/>
          </p:nvPr>
        </p:nvPicPr>
        <p:blipFill>
          <a:blip r:embed="rId5" cstate="print"/>
          <a:stretch>
            <a:fillRect/>
          </a:stretch>
        </p:blipFill>
        <p:spPr>
          <a:xfrm>
            <a:off x="8696325" y="6410325"/>
            <a:ext cx="304800" cy="304800"/>
          </a:xfrm>
          <a:prstGeom prst="rect">
            <a:avLst/>
          </a:prstGeom>
        </p:spPr>
      </p:pic>
    </p:spTree>
  </p:cSld>
  <p:clrMapOvr>
    <a:masterClrMapping/>
  </p:clrMapOvr>
  <p:transition advTm="6942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smtClean="0"/>
              <a:t>Hope &amp; Meaning</a:t>
            </a:r>
            <a:endParaRPr lang="en-US" sz="7200" b="1" dirty="0"/>
          </a:p>
        </p:txBody>
      </p:sp>
      <p:pic>
        <p:nvPicPr>
          <p:cNvPr id="4" name="Content Placeholder 3" descr="Hope-2-570x379.jpg"/>
          <p:cNvPicPr>
            <a:picLocks noGrp="1" noChangeAspect="1"/>
          </p:cNvPicPr>
          <p:nvPr>
            <p:ph idx="1"/>
          </p:nvPr>
        </p:nvPicPr>
        <p:blipFill>
          <a:blip r:embed="rId4" cstate="print"/>
          <a:stretch>
            <a:fillRect/>
          </a:stretch>
        </p:blipFill>
        <p:spPr>
          <a:xfrm>
            <a:off x="1857375" y="2058194"/>
            <a:ext cx="5429250" cy="3609975"/>
          </a:xfrm>
        </p:spPr>
      </p:pic>
      <p:pic>
        <p:nvPicPr>
          <p:cNvPr id="6" name="~PP3444.WAV">
            <a:hlinkClick r:id="" action="ppaction://media"/>
          </p:cNvPr>
          <p:cNvPicPr>
            <a:picLocks noRot="1" noChangeAspect="1"/>
          </p:cNvPicPr>
          <p:nvPr>
            <a:wavAudioFile r:embed="rId1" name="~PP3444.WAV"/>
          </p:nvPr>
        </p:nvPicPr>
        <p:blipFill>
          <a:blip r:embed="rId5" cstate="print"/>
          <a:stretch>
            <a:fillRect/>
          </a:stretch>
        </p:blipFill>
        <p:spPr>
          <a:xfrm>
            <a:off x="8696325" y="6410325"/>
            <a:ext cx="304800" cy="304800"/>
          </a:xfrm>
          <a:prstGeom prst="rect">
            <a:avLst/>
          </a:prstGeom>
        </p:spPr>
      </p:pic>
    </p:spTree>
  </p:cSld>
  <p:clrMapOvr>
    <a:masterClrMapping/>
  </p:clrMapOvr>
  <p:transition advTm="217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Aiming for the best results for our clients.</a:t>
            </a:r>
            <a:endParaRPr lang="en-US" dirty="0"/>
          </a:p>
        </p:txBody>
      </p:sp>
      <p:pic>
        <p:nvPicPr>
          <p:cNvPr id="5" name="Content Placeholder 4" descr="Why-You-Need-a-S.M.A.R.T.-Goal-Refresher-or-Primer.jpg"/>
          <p:cNvPicPr>
            <a:picLocks noGrp="1" noChangeAspect="1"/>
          </p:cNvPicPr>
          <p:nvPr>
            <p:ph idx="1"/>
          </p:nvPr>
        </p:nvPicPr>
        <p:blipFill>
          <a:blip r:embed="rId3" cstate="print"/>
          <a:stretch>
            <a:fillRect/>
          </a:stretch>
        </p:blipFill>
        <p:spPr>
          <a:xfrm>
            <a:off x="838200" y="1676400"/>
            <a:ext cx="7467600" cy="4980889"/>
          </a:xfrm>
        </p:spPr>
      </p:pic>
      <p:pic>
        <p:nvPicPr>
          <p:cNvPr id="7" name="~PP3033.WAV">
            <a:hlinkClick r:id="" action="ppaction://media"/>
          </p:cNvPr>
          <p:cNvPicPr>
            <a:picLocks noRot="1" noChangeAspect="1"/>
          </p:cNvPicPr>
          <p:nvPr>
            <a:wavAudioFile r:embed="rId1" name="~PP3033.WAV"/>
          </p:nvPr>
        </p:nvPicPr>
        <p:blipFill>
          <a:blip r:embed="rId4" cstate="print"/>
          <a:stretch>
            <a:fillRect/>
          </a:stretch>
        </p:blipFill>
        <p:spPr>
          <a:xfrm>
            <a:off x="8696325" y="6410325"/>
            <a:ext cx="304800" cy="304800"/>
          </a:xfrm>
          <a:prstGeom prst="rect">
            <a:avLst/>
          </a:prstGeom>
        </p:spPr>
      </p:pic>
    </p:spTree>
  </p:cSld>
  <p:clrMapOvr>
    <a:masterClrMapping/>
  </p:clrMapOvr>
  <p:transition advTm="2407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62400"/>
            <a:ext cx="8229600" cy="2514600"/>
          </a:xfrm>
        </p:spPr>
        <p:txBody>
          <a:bodyPr>
            <a:normAutofit fontScale="90000"/>
          </a:bodyPr>
          <a:lstStyle/>
          <a:p>
            <a:r>
              <a:rPr lang="en-US" dirty="0" smtClean="0"/>
              <a:t>Goal setting is important. Training on proper goal design is critical in the success of those trying to achieve goals.</a:t>
            </a:r>
            <a:endParaRPr lang="en-US" dirty="0"/>
          </a:p>
        </p:txBody>
      </p:sp>
      <p:pic>
        <p:nvPicPr>
          <p:cNvPr id="2050" name="Picture 2" descr="C:\Users\Chapman\AppData\Local\Microsoft\Windows\Temporary Internet Files\Content.IE5\1TAPJ61M\bg[1].jpg"/>
          <p:cNvPicPr>
            <a:picLocks noChangeAspect="1" noChangeArrowheads="1"/>
          </p:cNvPicPr>
          <p:nvPr/>
        </p:nvPicPr>
        <p:blipFill>
          <a:blip r:embed="rId3" cstate="print"/>
          <a:srcRect/>
          <a:stretch>
            <a:fillRect/>
          </a:stretch>
        </p:blipFill>
        <p:spPr bwMode="auto">
          <a:xfrm>
            <a:off x="2743200" y="533400"/>
            <a:ext cx="3640363" cy="3352800"/>
          </a:xfrm>
          <a:prstGeom prst="rect">
            <a:avLst/>
          </a:prstGeom>
          <a:noFill/>
        </p:spPr>
      </p:pic>
      <p:pic>
        <p:nvPicPr>
          <p:cNvPr id="6" name="~PP3315.WAV">
            <a:hlinkClick r:id="" action="ppaction://media"/>
          </p:cNvPr>
          <p:cNvPicPr>
            <a:picLocks noRot="1" noChangeAspect="1"/>
          </p:cNvPicPr>
          <p:nvPr>
            <a:wavAudioFile r:embed="rId1" name="~PP3315.WAV"/>
          </p:nvPr>
        </p:nvPicPr>
        <p:blipFill>
          <a:blip r:embed="rId4" cstate="print"/>
          <a:stretch>
            <a:fillRect/>
          </a:stretch>
        </p:blipFill>
        <p:spPr>
          <a:xfrm>
            <a:off x="8696325" y="6410325"/>
            <a:ext cx="304800" cy="304800"/>
          </a:xfrm>
          <a:prstGeom prst="rect">
            <a:avLst/>
          </a:prstGeom>
        </p:spPr>
      </p:pic>
    </p:spTree>
  </p:cSld>
  <p:clrMapOvr>
    <a:masterClrMapping/>
  </p:clrMapOvr>
  <p:transition advTm="2887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Smart People like this!</a:t>
            </a:r>
            <a:endParaRPr lang="en-US" dirty="0"/>
          </a:p>
        </p:txBody>
      </p:sp>
      <p:pic>
        <p:nvPicPr>
          <p:cNvPr id="6" name="Content Placeholder 5" descr="mark.jpg"/>
          <p:cNvPicPr>
            <a:picLocks noGrp="1" noChangeAspect="1"/>
          </p:cNvPicPr>
          <p:nvPr>
            <p:ph idx="1"/>
          </p:nvPr>
        </p:nvPicPr>
        <p:blipFill>
          <a:blip r:embed="rId3" cstate="print"/>
          <a:stretch>
            <a:fillRect/>
          </a:stretch>
        </p:blipFill>
        <p:spPr>
          <a:xfrm>
            <a:off x="2322389" y="1600200"/>
            <a:ext cx="4499222" cy="4525963"/>
          </a:xfrm>
        </p:spPr>
      </p:pic>
      <p:pic>
        <p:nvPicPr>
          <p:cNvPr id="8" name="~PP619.WAV">
            <a:hlinkClick r:id="" action="ppaction://media"/>
          </p:cNvPr>
          <p:cNvPicPr>
            <a:picLocks noRot="1" noChangeAspect="1"/>
          </p:cNvPicPr>
          <p:nvPr>
            <a:wavAudioFile r:embed="rId1" name="~PP619.WAV"/>
          </p:nvPr>
        </p:nvPicPr>
        <p:blipFill>
          <a:blip r:embed="rId4" cstate="print"/>
          <a:stretch>
            <a:fillRect/>
          </a:stretch>
        </p:blipFill>
        <p:spPr>
          <a:xfrm>
            <a:off x="8696325" y="6410325"/>
            <a:ext cx="304800" cy="304800"/>
          </a:xfrm>
          <a:prstGeom prst="rect">
            <a:avLst/>
          </a:prstGeom>
        </p:spPr>
      </p:pic>
    </p:spTree>
  </p:cSld>
  <p:clrMapOvr>
    <a:masterClrMapping/>
  </p:clrMapOvr>
  <p:transition advTm="1769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That training is being given which means we’re right on target!</a:t>
            </a:r>
            <a:endParaRPr lang="en-US" dirty="0"/>
          </a:p>
        </p:txBody>
      </p:sp>
      <p:pic>
        <p:nvPicPr>
          <p:cNvPr id="4" name="Content Placeholder 3" descr="goal-setting3.jpg"/>
          <p:cNvPicPr>
            <a:picLocks noGrp="1" noChangeAspect="1"/>
          </p:cNvPicPr>
          <p:nvPr>
            <p:ph idx="1"/>
          </p:nvPr>
        </p:nvPicPr>
        <p:blipFill>
          <a:blip r:embed="rId3" cstate="print"/>
          <a:stretch>
            <a:fillRect/>
          </a:stretch>
        </p:blipFill>
        <p:spPr>
          <a:xfrm>
            <a:off x="1752600" y="1676400"/>
            <a:ext cx="5506168" cy="4753372"/>
          </a:xfrm>
        </p:spPr>
      </p:pic>
      <p:pic>
        <p:nvPicPr>
          <p:cNvPr id="6" name="~PP1590.WAV">
            <a:hlinkClick r:id="" action="ppaction://media"/>
          </p:cNvPr>
          <p:cNvPicPr>
            <a:picLocks noRot="1" noChangeAspect="1"/>
          </p:cNvPicPr>
          <p:nvPr>
            <a:wavAudioFile r:embed="rId1" name="~PP1590.WAV"/>
          </p:nvPr>
        </p:nvPicPr>
        <p:blipFill>
          <a:blip r:embed="rId4" cstate="print"/>
          <a:stretch>
            <a:fillRect/>
          </a:stretch>
        </p:blipFill>
        <p:spPr>
          <a:xfrm>
            <a:off x="8696325" y="6410325"/>
            <a:ext cx="304800" cy="304800"/>
          </a:xfrm>
          <a:prstGeom prst="rect">
            <a:avLst/>
          </a:prstGeom>
        </p:spPr>
      </p:pic>
    </p:spTree>
  </p:cSld>
  <p:clrMapOvr>
    <a:masterClrMapping/>
  </p:clrMapOvr>
  <p:transition advTm="5008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TotalTime>
  <Words>257</Words>
  <Application>Microsoft Office PowerPoint</Application>
  <PresentationFormat>On-screen Show (4:3)</PresentationFormat>
  <Paragraphs>43</Paragraphs>
  <Slides>12</Slides>
  <Notes>2</Notes>
  <HiddenSlides>0</HiddenSlides>
  <MMClips>12</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Goal Setting in Mental Health</vt:lpstr>
      <vt:lpstr>Presented by Carroll Chapman</vt:lpstr>
      <vt:lpstr>Do Goal-Setting Interventions Improve the Quality of Goals in Mental Health Services?  Psychiatric Rehabilitation Journal 2009, Volume 32, No. 4, 292–299  Samantha P. Clarke, Trevor P. Crowe, Lindsay G. Oades and Frank P. Deane</vt:lpstr>
      <vt:lpstr>Lesson 12:  Developing Service Goals</vt:lpstr>
      <vt:lpstr>Purpose?</vt:lpstr>
      <vt:lpstr>In this Study 54% of those who were successful with their recovery used goal setting principles.</vt:lpstr>
      <vt:lpstr>S.M.A.R.T.</vt:lpstr>
      <vt:lpstr>Hope &amp; Meaning</vt:lpstr>
      <vt:lpstr>Aiming for the best results for our clients.</vt:lpstr>
      <vt:lpstr>Goal setting is important. Training on proper goal design is critical in the success of those trying to achieve goals.</vt:lpstr>
      <vt:lpstr>Smart People like this!</vt:lpstr>
      <vt:lpstr>That training is being given which means we’re right on target!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Goal Setting in Mental Health</dc:title>
  <dc:creator>CarrollChapman</dc:creator>
  <cp:lastModifiedBy>CarrollChapman</cp:lastModifiedBy>
  <cp:revision>13</cp:revision>
  <dcterms:created xsi:type="dcterms:W3CDTF">2015-03-31T16:25:31Z</dcterms:created>
  <dcterms:modified xsi:type="dcterms:W3CDTF">2015-04-01T17:03:50Z</dcterms:modified>
</cp:coreProperties>
</file>