
<file path=[Content_Types].xml><?xml version="1.0" encoding="utf-8"?>
<Types xmlns="http://schemas.openxmlformats.org/package/2006/content-types">
  <Default Extension="xml" ContentType="application/xml"/>
  <Default Extension="wav" ContentType="audio/wav"/>
  <Default Extension="jpeg" ContentType="image/jpeg"/>
  <Default Extension="jpg" ContentType="image/jpeg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99" d="100"/>
          <a:sy n="99" d="100"/>
        </p:scale>
        <p:origin x="-11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63FC8E-F3CB-494F-B362-C18C48B2634D}" type="datetimeFigureOut">
              <a:rPr lang="en-US" smtClean="0"/>
              <a:t>4/1/15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33F62-3F62-0343-86C5-ADAE4C75B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041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DB32461A-250E-4A29-9E9B-599CA3838FA1}" type="datetime1">
              <a:rPr lang="en-US" smtClean="0"/>
              <a:pPr/>
              <a:t>4/1/15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AD66C-382E-48AD-8F4C-E87C4D4A8B28}" type="datetime1">
              <a:rPr lang="en-US" smtClean="0"/>
              <a:pPr/>
              <a:t>4/1/15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ADA4-35DF-4BD1-8C53-4246F035229A}" type="datetime1">
              <a:rPr lang="en-US" smtClean="0"/>
              <a:pPr/>
              <a:t>4/1/15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F63ED-02B1-490A-8EAD-E0CB136D5388}" type="datetime1">
              <a:rPr lang="en-US" smtClean="0"/>
              <a:pPr/>
              <a:t>4/1/15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71BB6-685D-4518-8FAD-1882B9671546}" type="datetime1">
              <a:rPr lang="en-US" smtClean="0"/>
              <a:pPr/>
              <a:t>4/1/15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FFBFE-5C08-4E0E-AF38-FB925F0B4D71}" type="datetime1">
              <a:rPr lang="en-US" smtClean="0"/>
              <a:pPr/>
              <a:t>4/1/15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242C-D747-4ADD-80D8-99421268E3A8}" type="datetime1">
              <a:rPr lang="en-US" smtClean="0"/>
              <a:pPr/>
              <a:t>4/1/15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82007-CDD1-4BCF-B9F4-9D458EFEEFE1}" type="datetime1">
              <a:rPr lang="en-US" smtClean="0"/>
              <a:pPr/>
              <a:t>4/1/15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4F265-CA88-4C30-A9AD-02E6A5184734}" type="datetime1">
              <a:rPr lang="en-US" smtClean="0"/>
              <a:pPr/>
              <a:t>4/1/15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1099-48EC-46A3-9530-F58EB96AF77C}" type="datetime1">
              <a:rPr lang="en-US" smtClean="0"/>
              <a:pPr/>
              <a:t>4/1/15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97E24-FFB9-4C73-8C6D-E02A7AD33DB8}" type="datetime1">
              <a:rPr lang="en-US" smtClean="0"/>
              <a:pPr/>
              <a:t>4/1/15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3823242C-D747-4ADD-80D8-99421268E3A8}" type="datetime1">
              <a:rPr lang="en-US" smtClean="0"/>
              <a:pPr/>
              <a:t>4/1/15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 xmlns:p14="http://schemas.microsoft.com/office/powerpoint/2010/main" spd="slow">
    <p:wipe/>
  </p:transition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1" Type="http://schemas.microsoft.com/office/2007/relationships/media" Target="../media/media1.wav"/><Relationship Id="rId2" Type="http://schemas.openxmlformats.org/officeDocument/2006/relationships/audio" Target="../media/media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av"/><Relationship Id="rId4" Type="http://schemas.openxmlformats.org/officeDocument/2006/relationships/slideLayout" Target="../slideLayouts/slideLayout10.xml"/><Relationship Id="rId5" Type="http://schemas.openxmlformats.org/officeDocument/2006/relationships/image" Target="../media/image4.png"/><Relationship Id="rId1" Type="http://schemas.openxmlformats.org/officeDocument/2006/relationships/tags" Target="../tags/tag1.xml"/><Relationship Id="rId2" Type="http://schemas.microsoft.com/office/2007/relationships/media" Target="../media/media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wav"/><Relationship Id="rId4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1" Type="http://schemas.openxmlformats.org/officeDocument/2006/relationships/tags" Target="../tags/tag2.xml"/><Relationship Id="rId2" Type="http://schemas.microsoft.com/office/2007/relationships/media" Target="../media/media3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wav"/><Relationship Id="rId4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1" Type="http://schemas.openxmlformats.org/officeDocument/2006/relationships/tags" Target="../tags/tag3.xml"/><Relationship Id="rId2" Type="http://schemas.microsoft.com/office/2007/relationships/media" Target="../media/media4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wav"/><Relationship Id="rId4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6" Type="http://schemas.openxmlformats.org/officeDocument/2006/relationships/image" Target="../media/image4.png"/><Relationship Id="rId1" Type="http://schemas.openxmlformats.org/officeDocument/2006/relationships/tags" Target="../tags/tag4.xml"/><Relationship Id="rId2" Type="http://schemas.microsoft.com/office/2007/relationships/media" Target="../media/media5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wav"/><Relationship Id="rId4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1" Type="http://schemas.openxmlformats.org/officeDocument/2006/relationships/tags" Target="../tags/tag5.xml"/><Relationship Id="rId2" Type="http://schemas.microsoft.com/office/2007/relationships/media" Target="../media/media6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wav"/><Relationship Id="rId4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1" Type="http://schemas.openxmlformats.org/officeDocument/2006/relationships/tags" Target="../tags/tag6.xml"/><Relationship Id="rId2" Type="http://schemas.microsoft.com/office/2007/relationships/media" Target="../media/media7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wav"/><Relationship Id="rId4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6" Type="http://schemas.openxmlformats.org/officeDocument/2006/relationships/image" Target="../media/image4.png"/><Relationship Id="rId1" Type="http://schemas.openxmlformats.org/officeDocument/2006/relationships/tags" Target="../tags/tag7.xml"/><Relationship Id="rId2" Type="http://schemas.microsoft.com/office/2007/relationships/media" Target="../media/media8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wav"/><Relationship Id="rId4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1" Type="http://schemas.openxmlformats.org/officeDocument/2006/relationships/tags" Target="../tags/tag8.xml"/><Relationship Id="rId2" Type="http://schemas.microsoft.com/office/2007/relationships/media" Target="../media/media9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wav"/><Relationship Id="rId4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6" Type="http://schemas.openxmlformats.org/officeDocument/2006/relationships/image" Target="../media/image4.png"/><Relationship Id="rId1" Type="http://schemas.openxmlformats.org/officeDocument/2006/relationships/tags" Target="../tags/tag9.xml"/><Relationship Id="rId2" Type="http://schemas.microsoft.com/office/2007/relationships/media" Target="../media/media10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wav"/><Relationship Id="rId4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6" Type="http://schemas.openxmlformats.org/officeDocument/2006/relationships/image" Target="../media/image4.png"/><Relationship Id="rId1" Type="http://schemas.openxmlformats.org/officeDocument/2006/relationships/tags" Target="../tags/tag10.xml"/><Relationship Id="rId2" Type="http://schemas.microsoft.com/office/2007/relationships/media" Target="../media/media11.wav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Psychology and bdsm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8999"/>
            <a:ext cx="6400800" cy="2312735"/>
          </a:xfrm>
        </p:spPr>
        <p:txBody>
          <a:bodyPr>
            <a:normAutofit/>
          </a:bodyPr>
          <a:lstStyle/>
          <a:p>
            <a:r>
              <a:rPr lang="en-US" i="0" dirty="0" smtClean="0"/>
              <a:t>Amber Chisholm</a:t>
            </a:r>
          </a:p>
          <a:p>
            <a:r>
              <a:rPr lang="en-US" i="0" dirty="0" smtClean="0"/>
              <a:t>Case Management Spring 2015</a:t>
            </a:r>
          </a:p>
          <a:p>
            <a:r>
              <a:rPr lang="en-US" i="0" dirty="0" smtClean="0"/>
              <a:t>Mark </a:t>
            </a:r>
            <a:r>
              <a:rPr lang="en-US" i="0" dirty="0" err="1" smtClean="0"/>
              <a:t>Kavanaugh</a:t>
            </a:r>
            <a:endParaRPr lang="en-US" i="0" dirty="0" smtClean="0"/>
          </a:p>
          <a:p>
            <a:r>
              <a:rPr lang="en-US" i="0" dirty="0" smtClean="0"/>
              <a:t>Article Presentation</a:t>
            </a: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035421"/>
      </p:ext>
    </p:extLst>
  </p:cSld>
  <p:clrMapOvr>
    <a:masterClrMapping/>
  </p:clrMapOvr>
  <p:transition xmlns:p14="http://schemas.microsoft.com/office/powerpoint/2010/main" spd="slow" advTm="0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1170" y="1918321"/>
            <a:ext cx="701095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Have you ever felt relief from just being able to take orders?</a:t>
            </a:r>
          </a:p>
          <a:p>
            <a:endParaRPr lang="en-US" sz="3200" dirty="0"/>
          </a:p>
          <a:p>
            <a:r>
              <a:rPr lang="en-US" sz="3200" dirty="0" smtClean="0"/>
              <a:t>Or have you felt good about being in power and being able to give the orders? </a:t>
            </a:r>
            <a:endParaRPr lang="en-US" sz="3200" dirty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07918675"/>
      </p:ext>
    </p:extLst>
  </p:cSld>
  <p:clrMapOvr>
    <a:masterClrMapping/>
  </p:clrMapOvr>
  <p:transition xmlns:p14="http://schemas.microsoft.com/office/powerpoint/2010/main" spd="slow" advTm="27900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29740" y="1270060"/>
            <a:ext cx="5026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Attitudes and Assumptions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402190" y="2262297"/>
            <a:ext cx="661410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3200" dirty="0" smtClean="0"/>
              <a:t>Society- not accepting of things outside the “norm”</a:t>
            </a:r>
          </a:p>
          <a:p>
            <a:pPr marL="285750" indent="-285750">
              <a:buFont typeface="Arial"/>
              <a:buChar char="•"/>
            </a:pPr>
            <a:r>
              <a:rPr lang="en-US" sz="3200" dirty="0" smtClean="0"/>
              <a:t>Example: Lesbian and gay marriage</a:t>
            </a:r>
          </a:p>
          <a:p>
            <a:pPr marL="285750" indent="-285750">
              <a:buFont typeface="Arial"/>
              <a:buChar char="•"/>
            </a:pPr>
            <a:r>
              <a:rPr lang="en-US" sz="3200" dirty="0" smtClean="0"/>
              <a:t>Recent media flare of BDSM</a:t>
            </a:r>
          </a:p>
          <a:p>
            <a:pPr marL="285750" indent="-285750">
              <a:buFont typeface="Arial"/>
              <a:buChar char="•"/>
            </a:pPr>
            <a:r>
              <a:rPr lang="en-US" sz="3200" dirty="0" smtClean="0"/>
              <a:t>Maybe we don’t agree, or maybe we just don’t understand?</a:t>
            </a:r>
            <a:endParaRPr lang="en-US" sz="3200" dirty="0"/>
          </a:p>
        </p:txBody>
      </p:sp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04499658"/>
      </p:ext>
    </p:extLst>
  </p:cSld>
  <p:clrMapOvr>
    <a:masterClrMapping/>
  </p:clrMapOvr>
  <p:transition xmlns:p14="http://schemas.microsoft.com/office/powerpoint/2010/main" spd="slow" advTm="38034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80892" y="1285220"/>
            <a:ext cx="3981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Article Information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177311" y="2048634"/>
            <a:ext cx="699772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“An Examination of Personality Characteristics Associated with BDSM Orientation”</a:t>
            </a:r>
          </a:p>
          <a:p>
            <a:pPr algn="ctr"/>
            <a:endParaRPr lang="en-US" sz="2400" dirty="0" smtClean="0"/>
          </a:p>
          <a:p>
            <a:pPr algn="ctr"/>
            <a:r>
              <a:rPr lang="en-US" sz="2400" dirty="0" smtClean="0"/>
              <a:t>Written By: Ali Herbert and Angela Weaver</a:t>
            </a:r>
          </a:p>
          <a:p>
            <a:pPr algn="ctr"/>
            <a:endParaRPr lang="en-US" sz="2400" dirty="0" smtClean="0"/>
          </a:p>
          <a:p>
            <a:pPr algn="ctr"/>
            <a:r>
              <a:rPr lang="en-US" sz="2400" dirty="0" smtClean="0"/>
              <a:t>Published in the Canadian Journal of Human Sexuality</a:t>
            </a:r>
          </a:p>
          <a:p>
            <a:pPr algn="ctr"/>
            <a:r>
              <a:rPr lang="en-US" sz="2400" dirty="0" smtClean="0"/>
              <a:t>2014</a:t>
            </a:r>
          </a:p>
          <a:p>
            <a:pPr algn="ctr"/>
            <a:r>
              <a:rPr lang="en-US" sz="2400" dirty="0" smtClean="0"/>
              <a:t>Related to Lesson 17: Assumptions, Attitudes and Boundaries</a:t>
            </a:r>
            <a:endParaRPr lang="en-US" sz="2400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39087622"/>
      </p:ext>
    </p:extLst>
  </p:cSld>
  <p:clrMapOvr>
    <a:masterClrMapping/>
  </p:clrMapOvr>
  <p:transition xmlns:p14="http://schemas.microsoft.com/office/powerpoint/2010/main" spd="slow" advTm="59605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44822" y="1424422"/>
            <a:ext cx="5721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A Simple Definition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127607" y="2302816"/>
            <a:ext cx="7097987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BDSM: 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Bondage-discipline: physical or psychological restraints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D</a:t>
            </a:r>
            <a:r>
              <a:rPr lang="en-US" sz="2400" dirty="0" smtClean="0"/>
              <a:t>omination-submission: exchange of power or control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Sadomasochism: taking pleasure in own or other’s pain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Play: scenes and activities carried out in the BDSM community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For this article focus is on dominants and submissives.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bdsm-safety-guide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3066174" cy="1424421"/>
          </a:xfrm>
          <a:prstGeom prst="rect">
            <a:avLst/>
          </a:prstGeom>
        </p:spPr>
      </p:pic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59407884"/>
      </p:ext>
    </p:extLst>
  </p:cSld>
  <p:clrMapOvr>
    <a:masterClrMapping/>
  </p:clrMapOvr>
  <p:transition xmlns:p14="http://schemas.microsoft.com/office/powerpoint/2010/main" spd="slow" advTm="43411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6780" y="1270110"/>
            <a:ext cx="5875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“Safe, Sane, and Consensual”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198824" y="2148504"/>
            <a:ext cx="674190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/>
              <a:t>Psychology of what happens is widely known.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Negotiations are made before hand. 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Dominant is responsible for the well being of the submissive. 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Mental health is extremely important. 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This article looks to expand research on personality characteristics that relate to the psychology of BDSM. </a:t>
            </a:r>
            <a:endParaRPr lang="en-US" sz="2400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88609620"/>
      </p:ext>
    </p:extLst>
  </p:cSld>
  <p:clrMapOvr>
    <a:masterClrMapping/>
  </p:clrMapOvr>
  <p:transition xmlns:p14="http://schemas.microsoft.com/office/powerpoint/2010/main" spd="slow" advTm="65724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6215" y="1317591"/>
            <a:ext cx="62789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Methods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270041" y="2219725"/>
            <a:ext cx="662320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/>
              <a:t>Invitation sent out through Reddit.com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At least 18 years of age, average age was 25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Must identify as strictly dominant or submissive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270 participants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80 dominant, 190 submissive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93 males, 168 females, 7 transgender, and 2 who did not identify their gender</a:t>
            </a:r>
            <a:endParaRPr lang="en-US" sz="2400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8373156"/>
      </p:ext>
    </p:extLst>
  </p:cSld>
  <p:clrMapOvr>
    <a:masterClrMapping/>
  </p:clrMapOvr>
  <p:transition xmlns:p14="http://schemas.microsoft.com/office/powerpoint/2010/main" spd="slow" advTm="54657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6693" y="1222629"/>
            <a:ext cx="5673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Methods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317519" y="1915252"/>
            <a:ext cx="7133595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Many tests used together: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Shapiro control inventory </a:t>
            </a:r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The </a:t>
            </a:r>
            <a:r>
              <a:rPr lang="en-US" sz="2400" dirty="0"/>
              <a:t>interpersonal reactivity </a:t>
            </a:r>
            <a:r>
              <a:rPr lang="en-US" sz="2400" dirty="0" smtClean="0"/>
              <a:t>index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HEXACO</a:t>
            </a:r>
            <a:r>
              <a:rPr lang="en-US" sz="2400" dirty="0"/>
              <a:t>-60 </a:t>
            </a:r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Self </a:t>
            </a:r>
            <a:r>
              <a:rPr lang="en-US" sz="2400" dirty="0"/>
              <a:t>report altruism </a:t>
            </a:r>
            <a:r>
              <a:rPr lang="en-US" sz="2400" dirty="0" smtClean="0"/>
              <a:t>scale</a:t>
            </a:r>
            <a:endParaRPr lang="en-US" sz="2400" dirty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Rosenberg </a:t>
            </a:r>
            <a:r>
              <a:rPr lang="en-US" sz="2400" dirty="0"/>
              <a:t>self esteem </a:t>
            </a:r>
            <a:r>
              <a:rPr lang="en-US" sz="2400" dirty="0" smtClean="0"/>
              <a:t>scale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S</a:t>
            </a:r>
            <a:r>
              <a:rPr lang="en-US" sz="2400" dirty="0" smtClean="0"/>
              <a:t>atisfaction </a:t>
            </a:r>
            <a:r>
              <a:rPr lang="en-US" sz="2400" dirty="0"/>
              <a:t>with life scale. 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  <p:pic>
        <p:nvPicPr>
          <p:cNvPr id="4" name="Picture 3" descr="Chain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03708" y="2240863"/>
            <a:ext cx="4656805" cy="2227505"/>
          </a:xfrm>
          <a:prstGeom prst="rect">
            <a:avLst/>
          </a:prstGeom>
        </p:spPr>
      </p:pic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9818384"/>
      </p:ext>
    </p:extLst>
  </p:cSld>
  <p:clrMapOvr>
    <a:masterClrMapping/>
  </p:clrMapOvr>
  <p:transition xmlns:p14="http://schemas.microsoft.com/office/powerpoint/2010/main" spd="slow" advTm="36998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2388" y="1448163"/>
            <a:ext cx="6053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Results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210693" y="2338427"/>
            <a:ext cx="683685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Results compared to General Public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Tested within normal limits for mental health issues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Narcissism was more prevalent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No significant difference in self-esteem, life satisfaction, or empathy. 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Lower scores in altruism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Submissives scored higher in openness to experiences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4068030"/>
      </p:ext>
    </p:extLst>
  </p:cSld>
  <p:clrMapOvr>
    <a:masterClrMapping/>
  </p:clrMapOvr>
  <p:transition xmlns:p14="http://schemas.microsoft.com/office/powerpoint/2010/main" spd="slow" advTm="38059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2388" y="1448163"/>
            <a:ext cx="6053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Results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227667" y="2434167"/>
            <a:ext cx="680508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Results comparing dominants and submissives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Dominants scored higher in desire for control, extraversion, self esteem, and life satisfaction. 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Submissives scored higher in emotionality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No significant difference in empathy, honest-humility, conscientiousness, altruism, agreeableness. 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60% agreed equal power during play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20% submissives have true control </a:t>
            </a:r>
          </a:p>
        </p:txBody>
      </p:sp>
      <p:pic>
        <p:nvPicPr>
          <p:cNvPr id="5" name="Picture 4" descr="australian-whip-wia06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529" y="387559"/>
            <a:ext cx="2781656" cy="2121207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88256054"/>
      </p:ext>
    </p:extLst>
  </p:cSld>
  <p:clrMapOvr>
    <a:masterClrMapping/>
  </p:clrMapOvr>
  <p:transition xmlns:p14="http://schemas.microsoft.com/office/powerpoint/2010/main" spd="slow" advTm="34028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29833" y="1545167"/>
            <a:ext cx="5884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Conclusion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280583" y="2423583"/>
            <a:ext cx="658283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They are just people…as each of us are just people. </a:t>
            </a:r>
          </a:p>
          <a:p>
            <a:endParaRPr lang="en-US" sz="2400" dirty="0"/>
          </a:p>
          <a:p>
            <a:r>
              <a:rPr lang="en-US" sz="2400" dirty="0" smtClean="0"/>
              <a:t>The sooner we learn tolerance, the better off we will be. </a:t>
            </a:r>
          </a:p>
          <a:p>
            <a:endParaRPr lang="en-US" sz="2400" dirty="0"/>
          </a:p>
          <a:p>
            <a:r>
              <a:rPr lang="en-US" sz="2400" dirty="0" smtClean="0"/>
              <a:t>Especially in a career field where each day can be unpredictable. </a:t>
            </a:r>
            <a:endParaRPr lang="en-US" sz="2400" dirty="0"/>
          </a:p>
        </p:txBody>
      </p:sp>
      <p:pic>
        <p:nvPicPr>
          <p:cNvPr id="4" name="Picture 3" descr="authority-website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356" y="4783441"/>
            <a:ext cx="2458213" cy="1843660"/>
          </a:xfrm>
          <a:prstGeom prst="rect">
            <a:avLst/>
          </a:prstGeom>
        </p:spPr>
      </p:pic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4759709"/>
      </p:ext>
    </p:extLst>
  </p:cSld>
  <p:clrMapOvr>
    <a:masterClrMapping/>
  </p:clrMapOvr>
  <p:transition xmlns:p14="http://schemas.microsoft.com/office/powerpoint/2010/main" spd="slow" advTm="39496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1083" y="1322917"/>
            <a:ext cx="6212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Resource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471083" y="2296155"/>
            <a:ext cx="62124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	Herbert</a:t>
            </a:r>
            <a:r>
              <a:rPr lang="en-US" sz="2400" dirty="0"/>
              <a:t>, A., &amp; Weaver, A. (2014). An Examination of Personality Characteristics Associated with BDSM Orientations. </a:t>
            </a:r>
            <a:r>
              <a:rPr lang="en-US" sz="2400" i="1" dirty="0"/>
              <a:t>Canadian Journal of Human Sexuality, 2</a:t>
            </a:r>
            <a:r>
              <a:rPr lang="en-US" sz="2400" dirty="0"/>
              <a:t>(23), 106-115.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55636918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35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3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Couture.thmx</Template>
  <TotalTime>131</TotalTime>
  <Words>445</Words>
  <Application>Microsoft Macintosh PowerPoint</Application>
  <PresentationFormat>On-screen Show (4:3)</PresentationFormat>
  <Paragraphs>71</Paragraphs>
  <Slides>12</Slides>
  <Notes>0</Notes>
  <HiddenSlides>0</HiddenSlides>
  <MMClips>11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Couture</vt:lpstr>
      <vt:lpstr>Psychology and bdsm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Living Innovations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Psychology and bdsm</dc:title>
  <dc:creator>Amber Chisholm</dc:creator>
  <cp:lastModifiedBy>Amber Chisholm</cp:lastModifiedBy>
  <cp:revision>10</cp:revision>
  <dcterms:created xsi:type="dcterms:W3CDTF">2015-04-01T14:41:16Z</dcterms:created>
  <dcterms:modified xsi:type="dcterms:W3CDTF">2015-04-02T01:20:44Z</dcterms:modified>
</cp:coreProperties>
</file>