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5317" y="301093"/>
            <a:ext cx="7431111" cy="1931830"/>
          </a:xfrm>
        </p:spPr>
        <p:txBody>
          <a:bodyPr/>
          <a:lstStyle/>
          <a:p>
            <a:pPr algn="ctr"/>
            <a:r>
              <a:rPr lang="en-US" sz="3800" dirty="0" smtClean="0"/>
              <a:t>Does Case Management Improve Linkage to Substance Abuse Treatment?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895" y="6186688"/>
            <a:ext cx="8570375" cy="214112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https://s3.amazonaws.com/mediaManagerLocal/nursing%20case%20management.jpg.jpg</a:t>
            </a:r>
          </a:p>
        </p:txBody>
      </p:sp>
      <p:pic>
        <p:nvPicPr>
          <p:cNvPr id="1026" name="Picture 2" descr="https://s3.amazonaws.com/mediaManagerLocal/nursing%20case%20management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17" y="2838952"/>
            <a:ext cx="4274758" cy="320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69345" y="2235620"/>
            <a:ext cx="3503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By Erin Falconer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83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38"/>
    </mc:Choice>
    <mc:Fallback>
      <p:transition spd="slow" advTm="21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Improving Linkage with Substance Abuse Treatment using Brief Case Management and Motivational interviewing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dirty="0"/>
              <a:t>By Richard Rapp, Amy Otto, Timothy Lane, Cristina </a:t>
            </a:r>
            <a:r>
              <a:rPr lang="en-US" sz="2400" dirty="0" err="1"/>
              <a:t>Redko</a:t>
            </a:r>
            <a:r>
              <a:rPr lang="en-US" sz="2400" dirty="0"/>
              <a:t>, Sue </a:t>
            </a:r>
            <a:r>
              <a:rPr lang="en-US" sz="2400" dirty="0" err="1"/>
              <a:t>McGatha</a:t>
            </a:r>
            <a:r>
              <a:rPr lang="en-US" sz="2400" dirty="0"/>
              <a:t> and Robert </a:t>
            </a:r>
            <a:r>
              <a:rPr lang="en-US" sz="2400" dirty="0" smtClean="0"/>
              <a:t>Carlson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Published in 2008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Volume 94 (1-3), pages 172-182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National Institute of Health</a:t>
            </a:r>
          </a:p>
          <a:p>
            <a:pPr marL="0" indent="0" algn="ctr">
              <a:buNone/>
            </a:pPr>
            <a:endParaRPr lang="en-US" sz="2400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91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11"/>
    </mc:Choice>
    <mc:Fallback>
      <p:transition spd="slow" advTm="27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Lesson 7: Initial Interview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G</a:t>
            </a:r>
            <a:r>
              <a:rPr lang="en-US" sz="2800" dirty="0" smtClean="0"/>
              <a:t>athering information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iguring </a:t>
            </a:r>
            <a:r>
              <a:rPr lang="en-US" sz="2800" dirty="0"/>
              <a:t>out the client’s </a:t>
            </a:r>
            <a:r>
              <a:rPr lang="en-US" sz="2800" dirty="0" smtClean="0"/>
              <a:t>strengths, weaknesses </a:t>
            </a:r>
            <a:r>
              <a:rPr lang="en-US" sz="2800" dirty="0"/>
              <a:t>and </a:t>
            </a:r>
            <a:r>
              <a:rPr lang="en-US" sz="2800" dirty="0" smtClean="0"/>
              <a:t>barriers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eveloping </a:t>
            </a:r>
            <a:r>
              <a:rPr lang="en-US" sz="2800" dirty="0"/>
              <a:t>a plan for services.</a:t>
            </a:r>
          </a:p>
          <a:p>
            <a:endParaRPr lang="en-US" dirty="0"/>
          </a:p>
        </p:txBody>
      </p:sp>
      <p:pic>
        <p:nvPicPr>
          <p:cNvPr id="2050" name="Picture 2" descr="http://www.summithelps.com/wp-content/uploads/2013/07/Individual-Therapy-and-Addiction-Treatme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895" y="2395470"/>
            <a:ext cx="4365938" cy="414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71256" y="6542467"/>
            <a:ext cx="59800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http://www.summithelps.com/wp-content/uploads/2013/07/Individual-Therapy-and-Addiction-Treatment.jpg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0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37"/>
    </mc:Choice>
    <mc:Fallback>
      <p:transition spd="slow" advTm="24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Purpose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248" y="2472744"/>
            <a:ext cx="5100034" cy="12234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Linkage to substance abuse treatment remains a problem!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034544" cy="400336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Barriers to Treatment</a:t>
            </a:r>
          </a:p>
          <a:p>
            <a:r>
              <a:rPr lang="en-US" sz="2800" dirty="0" smtClean="0"/>
              <a:t>Transportation </a:t>
            </a:r>
          </a:p>
          <a:p>
            <a:r>
              <a:rPr lang="en-US" sz="2800" dirty="0" smtClean="0"/>
              <a:t>Childcare</a:t>
            </a:r>
          </a:p>
          <a:p>
            <a:r>
              <a:rPr lang="en-US" sz="2800" dirty="0" smtClean="0"/>
              <a:t>Homelessness</a:t>
            </a:r>
          </a:p>
          <a:p>
            <a:r>
              <a:rPr lang="en-US" sz="2800" dirty="0"/>
              <a:t>W</a:t>
            </a:r>
            <a:r>
              <a:rPr lang="en-US" sz="2800" dirty="0" smtClean="0"/>
              <a:t>aiting lists</a:t>
            </a:r>
          </a:p>
          <a:p>
            <a:r>
              <a:rPr lang="en-US" sz="2800" dirty="0" smtClean="0"/>
              <a:t>Lack </a:t>
            </a:r>
            <a:r>
              <a:rPr lang="en-US" sz="2800" dirty="0"/>
              <a:t>of </a:t>
            </a:r>
            <a:r>
              <a:rPr lang="en-US" sz="2800" dirty="0" smtClean="0"/>
              <a:t>services </a:t>
            </a:r>
          </a:p>
          <a:p>
            <a:r>
              <a:rPr lang="en-US" sz="2800" dirty="0" smtClean="0"/>
              <a:t>Motivation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erceived </a:t>
            </a:r>
            <a:r>
              <a:rPr lang="en-US" sz="2800" dirty="0"/>
              <a:t>extent of substance abuse problem</a:t>
            </a:r>
            <a:endParaRPr lang="en-US" sz="2800" dirty="0"/>
          </a:p>
        </p:txBody>
      </p:sp>
      <p:pic>
        <p:nvPicPr>
          <p:cNvPr id="3074" name="Picture 2" descr="http://raisingthewholechild.com/images/Barriers-Personal-Growth-Develop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15" y="3181082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58751" y="6376030"/>
            <a:ext cx="53349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http://raisingthewholechild.com/images/Barriers-Personal-Growth-Development.jpg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9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35"/>
    </mc:Choice>
    <mc:Fallback>
      <p:transition spd="slow" advTm="30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Methods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279" y="2603500"/>
            <a:ext cx="5052833" cy="37973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Assessment</a:t>
            </a:r>
          </a:p>
          <a:p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Referral</a:t>
            </a:r>
          </a:p>
          <a:p>
            <a:pPr marL="0" lv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E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arly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intervention</a:t>
            </a:r>
          </a:p>
          <a:p>
            <a:pPr marL="0" lv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utpatient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ntensive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outpatient/partial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hospitalization</a:t>
            </a:r>
          </a:p>
          <a:p>
            <a:pPr marL="0" lvl="0" indent="0">
              <a:buNone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Residential/inpatient</a:t>
            </a:r>
          </a:p>
          <a:p>
            <a:pPr marL="0" lvl="0" indent="0">
              <a:buNone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Medically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managed intensive inpatient treatment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http://storage.torontosun.com/v1/dynamic_resize/sws_path/suns-prod-images/1297585592767_ORIGINAL.jpg?quality=80&amp;size=650x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995" y="2603500"/>
            <a:ext cx="4981050" cy="331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4656" y="5921645"/>
            <a:ext cx="5391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http://storage.torontosun.com/v1/dynamic_resize/sws_path/suns-prod-images/1297585592767_ORIGINAL.jpg?quality=80&amp;size=650x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0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733"/>
    </mc:Choice>
    <mc:Fallback>
      <p:transition spd="slow" advTm="54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Control Group: (Standard of Care)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499"/>
            <a:ext cx="5034544" cy="37586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1/3 of the clients were instructed to call intake unit in 1 week to schedule start day for treatment</a:t>
            </a:r>
          </a:p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No face to face contact</a:t>
            </a:r>
          </a:p>
          <a:p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No barriers were discussed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122" name="Picture 2" descr="http://i.ytimg.com/vi/vhDD5qZOFHA/hqdefaul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373" y="2603500"/>
            <a:ext cx="4555066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38310" y="6019800"/>
            <a:ext cx="3597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http://i.ytimg.com/vi/vhDD5qZOFHA/hqdefault.jpg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9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45"/>
    </mc:Choice>
    <mc:Fallback>
      <p:transition spd="slow" advTm="27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Motivational Interviewing (MI)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2732" y="2603500"/>
            <a:ext cx="5207380" cy="410639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1/3 of clients had 1 hour session with a trained MI counselor</a:t>
            </a:r>
          </a:p>
          <a:p>
            <a:r>
              <a:rPr lang="en-US" sz="2800" dirty="0" smtClean="0"/>
              <a:t>Sessions were designed to:</a:t>
            </a:r>
          </a:p>
          <a:p>
            <a:pPr marL="0" indent="0" algn="ctr">
              <a:buNone/>
            </a:pPr>
            <a:r>
              <a:rPr lang="en-US" sz="2800" dirty="0" smtClean="0"/>
              <a:t>	talk about motivation for treatment and the client’s current life and goals for the future.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6146" name="Picture 2" descr="https://educateria.files.wordpress.com/2014/12/motivational-interviewing-oars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2" y="2356834"/>
            <a:ext cx="5470279" cy="382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7166" y="6181859"/>
            <a:ext cx="4891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https://educateria.files.wordpress.com/2014/12/motivational-interviewing-oars.png</a:t>
            </a:r>
            <a:endParaRPr lang="en-US" sz="9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85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22"/>
    </mc:Choice>
    <mc:Fallback>
      <p:transition spd="slow" advTm="48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652" y="1179731"/>
            <a:ext cx="8761413" cy="706964"/>
          </a:xfrm>
        </p:spPr>
        <p:txBody>
          <a:bodyPr/>
          <a:lstStyle/>
          <a:p>
            <a:pPr algn="ctr"/>
            <a:r>
              <a:rPr lang="en-US" sz="4400" dirty="0"/>
              <a:t>Strengths Based Case Management (SBCM)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499"/>
            <a:ext cx="4995908" cy="355260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1/3 of clients met with case managers for 5 sessions, which included</a:t>
            </a:r>
          </a:p>
          <a:p>
            <a:pPr lvl="0"/>
            <a:r>
              <a:rPr lang="en-US" sz="2400" dirty="0" smtClean="0"/>
              <a:t>Talk about strengths and abilities</a:t>
            </a:r>
            <a:endParaRPr lang="en-US" sz="2400" dirty="0"/>
          </a:p>
          <a:p>
            <a:pPr lvl="0"/>
            <a:r>
              <a:rPr lang="en-US" sz="2400" dirty="0"/>
              <a:t>C</a:t>
            </a:r>
            <a:r>
              <a:rPr lang="en-US" sz="2400" dirty="0" smtClean="0"/>
              <a:t>lient </a:t>
            </a:r>
            <a:r>
              <a:rPr lang="en-US" sz="2400" dirty="0"/>
              <a:t>decision-making in plans to link with treatment</a:t>
            </a:r>
          </a:p>
          <a:p>
            <a:pPr lvl="0"/>
            <a:r>
              <a:rPr lang="en-US" sz="2400" dirty="0" smtClean="0"/>
              <a:t>Building the relationship</a:t>
            </a:r>
          </a:p>
          <a:p>
            <a:pPr lvl="0"/>
            <a:r>
              <a:rPr lang="en-US" sz="2400" dirty="0"/>
              <a:t>C</a:t>
            </a:r>
            <a:r>
              <a:rPr lang="en-US" sz="2400" dirty="0" smtClean="0"/>
              <a:t>lient </a:t>
            </a:r>
            <a:r>
              <a:rPr lang="en-US" sz="2400" dirty="0"/>
              <a:t>participation in plan development</a:t>
            </a:r>
          </a:p>
          <a:p>
            <a:pPr lvl="0"/>
            <a:r>
              <a:rPr lang="en-US" sz="2400" dirty="0" smtClean="0"/>
              <a:t>Contact </a:t>
            </a:r>
            <a:r>
              <a:rPr lang="en-US" sz="2400" dirty="0"/>
              <a:t>clients in their own environment</a:t>
            </a:r>
          </a:p>
          <a:p>
            <a:endParaRPr lang="en-US" dirty="0"/>
          </a:p>
        </p:txBody>
      </p:sp>
      <p:pic>
        <p:nvPicPr>
          <p:cNvPr id="7170" name="Picture 2" descr="http://www.personalitytutor.com/files/2012/02/Goal-Setting-Tip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71" y="2434107"/>
            <a:ext cx="5580043" cy="35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56068" y="6040684"/>
            <a:ext cx="49240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http://www.personalitytutor.com/files/2012/02/Goal-Setting-Tips.jpg</a:t>
            </a:r>
            <a:endParaRPr lang="en-US" sz="9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9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41"/>
    </mc:Choice>
    <mc:Fallback>
      <p:transition spd="slow" advTm="59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Results</a:t>
            </a:r>
            <a:endParaRPr lang="en-US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Client Info</a:t>
            </a:r>
            <a:endParaRPr lang="en-US" b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5"/>
          </p:nvPr>
        </p:nvSpPr>
        <p:spPr>
          <a:xfrm>
            <a:off x="682580" y="3179764"/>
            <a:ext cx="3612974" cy="3414219"/>
          </a:xfrm>
        </p:spPr>
        <p:txBody>
          <a:bodyPr>
            <a:noAutofit/>
          </a:bodyPr>
          <a:lstStyle/>
          <a:p>
            <a:r>
              <a:rPr lang="en-US" sz="2000" dirty="0" smtClean="0"/>
              <a:t>Men: 429</a:t>
            </a:r>
          </a:p>
          <a:p>
            <a:r>
              <a:rPr lang="en-US" sz="2000" dirty="0" smtClean="0"/>
              <a:t>Women: 249</a:t>
            </a:r>
          </a:p>
          <a:p>
            <a:r>
              <a:rPr lang="en-US" sz="2000" dirty="0" smtClean="0"/>
              <a:t>Average age: 33.4</a:t>
            </a:r>
          </a:p>
          <a:p>
            <a:r>
              <a:rPr lang="en-US" sz="2000" dirty="0" smtClean="0"/>
              <a:t>Employed:  58 %</a:t>
            </a:r>
          </a:p>
          <a:p>
            <a:r>
              <a:rPr lang="en-US" sz="2000" dirty="0" smtClean="0"/>
              <a:t>Homeless: 20.2 %</a:t>
            </a:r>
          </a:p>
          <a:p>
            <a:r>
              <a:rPr lang="en-US" sz="2000" dirty="0" smtClean="0"/>
              <a:t>Criminal: 50 %</a:t>
            </a:r>
          </a:p>
          <a:p>
            <a:r>
              <a:rPr lang="en-US" sz="2000" dirty="0" smtClean="0"/>
              <a:t>Treatment experience: 70%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17701" y="2605470"/>
            <a:ext cx="3147009" cy="576262"/>
          </a:xfrm>
        </p:spPr>
        <p:txBody>
          <a:bodyPr/>
          <a:lstStyle/>
          <a:p>
            <a:pPr algn="ctr"/>
            <a:r>
              <a:rPr lang="en-US" b="1" dirty="0" smtClean="0"/>
              <a:t>Most Serious Drug Problem</a:t>
            </a:r>
            <a:endParaRPr lang="en-US" b="1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6"/>
          </p:nvPr>
        </p:nvSpPr>
        <p:spPr>
          <a:xfrm>
            <a:off x="4430608" y="3179762"/>
            <a:ext cx="3147009" cy="2847293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C</a:t>
            </a:r>
            <a:r>
              <a:rPr lang="en-US" sz="2000" dirty="0" smtClean="0"/>
              <a:t>rack </a:t>
            </a:r>
            <a:r>
              <a:rPr lang="en-US" sz="2000" dirty="0"/>
              <a:t>or powder </a:t>
            </a:r>
            <a:r>
              <a:rPr lang="en-US" sz="2000" dirty="0" smtClean="0"/>
              <a:t>cocaine: </a:t>
            </a:r>
            <a:r>
              <a:rPr lang="en-US" sz="2000" dirty="0"/>
              <a:t>45.6%</a:t>
            </a:r>
          </a:p>
          <a:p>
            <a:pPr lvl="0"/>
            <a:r>
              <a:rPr lang="en-US" sz="2000" dirty="0" smtClean="0"/>
              <a:t>Heroin: </a:t>
            </a:r>
            <a:r>
              <a:rPr lang="en-US" sz="2000" dirty="0"/>
              <a:t>22 %</a:t>
            </a:r>
          </a:p>
          <a:p>
            <a:pPr lvl="0"/>
            <a:r>
              <a:rPr lang="en-US" sz="2000" dirty="0" smtClean="0"/>
              <a:t>Marijuana: </a:t>
            </a:r>
            <a:r>
              <a:rPr lang="en-US" sz="2000" dirty="0"/>
              <a:t>14.9 %</a:t>
            </a:r>
          </a:p>
          <a:p>
            <a:pPr lvl="0"/>
            <a:r>
              <a:rPr lang="en-US" sz="2000" dirty="0" smtClean="0"/>
              <a:t>Alcohol: </a:t>
            </a:r>
            <a:r>
              <a:rPr lang="en-US" sz="2000" dirty="0"/>
              <a:t>11.6 %</a:t>
            </a:r>
          </a:p>
          <a:p>
            <a:r>
              <a:rPr lang="en-US" sz="2000" dirty="0"/>
              <a:t>O</a:t>
            </a:r>
            <a:r>
              <a:rPr lang="en-US" sz="2000" dirty="0" smtClean="0"/>
              <a:t>ther drugs: </a:t>
            </a:r>
            <a:r>
              <a:rPr lang="en-US" sz="2000" dirty="0"/>
              <a:t>5.9 %</a:t>
            </a:r>
            <a:endParaRPr lang="en-US" sz="2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b="1" dirty="0" smtClean="0"/>
              <a:t>Referrals</a:t>
            </a:r>
            <a:endParaRPr lang="en-US" b="1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7"/>
          </p:nvPr>
        </p:nvSpPr>
        <p:spPr>
          <a:xfrm>
            <a:off x="7798486" y="3179762"/>
            <a:ext cx="3831137" cy="2499821"/>
          </a:xfrm>
        </p:spPr>
        <p:txBody>
          <a:bodyPr/>
          <a:lstStyle/>
          <a:p>
            <a:r>
              <a:rPr lang="en-US" sz="2000" dirty="0"/>
              <a:t>O</a:t>
            </a:r>
            <a:r>
              <a:rPr lang="en-US" sz="2000" dirty="0" smtClean="0"/>
              <a:t>utpatient treatment: 49 %</a:t>
            </a:r>
          </a:p>
          <a:p>
            <a:r>
              <a:rPr lang="en-US" sz="2000" dirty="0" smtClean="0"/>
              <a:t>Residential programs: 31 %</a:t>
            </a:r>
          </a:p>
          <a:p>
            <a:r>
              <a:rPr lang="en-US" sz="2000" dirty="0" smtClean="0"/>
              <a:t>Outpatient methadone maintenance program: 18%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3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355"/>
    </mc:Choice>
    <mc:Fallback>
      <p:transition spd="slow" advTm="80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Results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Clients in the Strengths Based Case Management were 2X more likely to achieve linkage! </a:t>
            </a:r>
            <a:r>
              <a:rPr lang="en-US" sz="2400" b="1" dirty="0" smtClean="0">
                <a:solidFill>
                  <a:srgbClr val="00B050"/>
                </a:solidFill>
              </a:rPr>
              <a:t>+</a:t>
            </a:r>
          </a:p>
          <a:p>
            <a:r>
              <a:rPr lang="en-US" sz="2400" dirty="0" smtClean="0"/>
              <a:t>Women </a:t>
            </a:r>
            <a:r>
              <a:rPr lang="en-US" sz="2400" b="1" dirty="0" smtClean="0">
                <a:solidFill>
                  <a:srgbClr val="00B050"/>
                </a:solidFill>
              </a:rPr>
              <a:t>+</a:t>
            </a:r>
          </a:p>
          <a:p>
            <a:r>
              <a:rPr lang="en-US" sz="2400" dirty="0" smtClean="0"/>
              <a:t>Education </a:t>
            </a:r>
            <a:r>
              <a:rPr lang="en-US" sz="2400" b="1" dirty="0" smtClean="0">
                <a:solidFill>
                  <a:srgbClr val="00B050"/>
                </a:solidFill>
              </a:rPr>
              <a:t>+</a:t>
            </a:r>
          </a:p>
          <a:p>
            <a:r>
              <a:rPr lang="en-US" sz="2400" dirty="0" smtClean="0"/>
              <a:t>Prior treatment experience </a:t>
            </a:r>
            <a:r>
              <a:rPr lang="en-US" sz="2400" b="1" dirty="0" smtClean="0">
                <a:solidFill>
                  <a:srgbClr val="00B050"/>
                </a:solidFill>
              </a:rPr>
              <a:t>+</a:t>
            </a:r>
          </a:p>
          <a:p>
            <a:r>
              <a:rPr lang="en-US" sz="2400" dirty="0" smtClean="0"/>
              <a:t>Motivational Interviewing </a:t>
            </a:r>
            <a:r>
              <a:rPr lang="en-US" sz="2400" b="1" dirty="0" smtClean="0">
                <a:solidFill>
                  <a:srgbClr val="FF0000"/>
                </a:solidFill>
              </a:rPr>
              <a:t>-</a:t>
            </a:r>
          </a:p>
          <a:p>
            <a:r>
              <a:rPr lang="en-US" sz="2400" dirty="0" smtClean="0"/>
              <a:t>Homelessness </a:t>
            </a:r>
            <a:r>
              <a:rPr lang="en-US" sz="2400" b="1" dirty="0" smtClean="0">
                <a:solidFill>
                  <a:srgbClr val="FF0000"/>
                </a:solidFill>
              </a:rPr>
              <a:t>-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http://www.blueskytreatment.com/wp-content/uploads/2015/02/Addiction-Substance-Abuse-Alcohol-Treatment-Center-Miami-Florida-F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7894" y="3459162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68757" y="6272011"/>
            <a:ext cx="5048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http://www.blueskytreatment.com/addiction-substance-abuse-treatment/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0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514"/>
    </mc:Choice>
    <mc:Fallback>
      <p:transition spd="slow" advTm="41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Conclusion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Case Management is extremely beneficial to a person who is recovering from drug addiction.</a:t>
            </a:r>
          </a:p>
          <a:p>
            <a:r>
              <a:rPr lang="en-US" sz="2000" dirty="0" smtClean="0"/>
              <a:t>Treatment linkage is only the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step!</a:t>
            </a:r>
          </a:p>
          <a:p>
            <a:r>
              <a:rPr lang="en-US" sz="2000" dirty="0" smtClean="0"/>
              <a:t>People in recovery need to learn how to live without the use of drugs.</a:t>
            </a:r>
          </a:p>
          <a:p>
            <a:r>
              <a:rPr lang="en-US" sz="2000" dirty="0" smtClean="0"/>
              <a:t>Goal setting and implementation is very important!</a:t>
            </a:r>
          </a:p>
          <a:p>
            <a:endParaRPr lang="en-US" dirty="0"/>
          </a:p>
        </p:txBody>
      </p:sp>
      <p:pic>
        <p:nvPicPr>
          <p:cNvPr id="9218" name="Picture 2" descr="http://www.arbourhealth.com/img/substance_abuse_image_righ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4" y="2318197"/>
            <a:ext cx="3624170" cy="42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2150" y="6612327"/>
            <a:ext cx="4189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http://www.arbourhealth.com/img/substance_abuse_image_right.jpg</a:t>
            </a:r>
            <a:endParaRPr lang="en-US" sz="9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8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02"/>
    </mc:Choice>
    <mc:Fallback>
      <p:transition spd="slow" advTm="54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796</TotalTime>
  <Words>412</Words>
  <Application>Microsoft Office PowerPoint</Application>
  <PresentationFormat>Widescreen</PresentationFormat>
  <Paragraphs>89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 Boardroom</vt:lpstr>
      <vt:lpstr>Does Case Management Improve Linkage to Substance Abuse Treatment?</vt:lpstr>
      <vt:lpstr>Improving Linkage with Substance Abuse Treatment using Brief Case Management and Motivational interviewing</vt:lpstr>
      <vt:lpstr>Lesson 7: Initial Interview</vt:lpstr>
      <vt:lpstr>Purpose</vt:lpstr>
      <vt:lpstr>Methods</vt:lpstr>
      <vt:lpstr>Control Group: (Standard of Care)</vt:lpstr>
      <vt:lpstr>Motivational Interviewing (MI)</vt:lpstr>
      <vt:lpstr>Strengths Based Case Management (SBCM) </vt:lpstr>
      <vt:lpstr>Results</vt:lpstr>
      <vt:lpstr>Results (cont.)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Case Management Improve Linkage to Substance Abuse Treatment?</dc:title>
  <dc:creator>Erin Falconer</dc:creator>
  <cp:lastModifiedBy>Erin Falconer</cp:lastModifiedBy>
  <cp:revision>21</cp:revision>
  <dcterms:created xsi:type="dcterms:W3CDTF">2015-04-02T02:11:10Z</dcterms:created>
  <dcterms:modified xsi:type="dcterms:W3CDTF">2015-04-02T15:27:19Z</dcterms:modified>
</cp:coreProperties>
</file>