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1" r:id="rId6"/>
    <p:sldId id="262" r:id="rId7"/>
    <p:sldId id="263" r:id="rId8"/>
    <p:sldId id="266" r:id="rId9"/>
    <p:sldId id="264" r:id="rId10"/>
    <p:sldId id="265" r:id="rId11"/>
    <p:sldId id="26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70" d="100"/>
          <a:sy n="70" d="100"/>
        </p:scale>
        <p:origin x="78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CB48CC7-E779-4647-9E1D-DC0E68BD215F}" type="datetimeFigureOut">
              <a:rPr lang="en-US" smtClean="0"/>
              <a:t>4/2/2015</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238C60B-F5CD-4B45-8DC4-080D3DB40CE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CB48CC7-E779-4647-9E1D-DC0E68BD215F}" type="datetimeFigureOut">
              <a:rPr lang="en-US" smtClean="0"/>
              <a:t>4/2/2015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238C60B-F5CD-4B45-8DC4-080D3DB40CE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CB48CC7-E779-4647-9E1D-DC0E68BD215F}" type="datetimeFigureOut">
              <a:rPr lang="en-US" smtClean="0"/>
              <a:t>4/2/2015</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238C60B-F5CD-4B45-8DC4-080D3DB40CE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CB48CC7-E779-4647-9E1D-DC0E68BD215F}" type="datetimeFigureOut">
              <a:rPr lang="en-US" smtClean="0"/>
              <a:t>4/2/2015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238C60B-F5CD-4B45-8DC4-080D3DB40CE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CB48CC7-E779-4647-9E1D-DC0E68BD215F}" type="datetimeFigureOut">
              <a:rPr lang="en-US" smtClean="0"/>
              <a:t>4/2/2015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238C60B-F5CD-4B45-8DC4-080D3DB40CE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CB48CC7-E779-4647-9E1D-DC0E68BD215F}" type="datetimeFigureOut">
              <a:rPr lang="en-US" smtClean="0"/>
              <a:t>4/2/2015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238C60B-F5CD-4B45-8DC4-080D3DB40CE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CB48CC7-E779-4647-9E1D-DC0E68BD215F}" type="datetimeFigureOut">
              <a:rPr lang="en-US" smtClean="0"/>
              <a:t>4/2/2015</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0238C60B-F5CD-4B45-8DC4-080D3DB40CE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CB48CC7-E779-4647-9E1D-DC0E68BD215F}" type="datetimeFigureOut">
              <a:rPr lang="en-US" smtClean="0"/>
              <a:t>4/2/2015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238C60B-F5CD-4B45-8DC4-080D3DB40CE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CB48CC7-E779-4647-9E1D-DC0E68BD215F}" type="datetimeFigureOut">
              <a:rPr lang="en-US" smtClean="0"/>
              <a:t>4/2/2015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238C60B-F5CD-4B45-8DC4-080D3DB40CEC}"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CB48CC7-E779-4647-9E1D-DC0E68BD215F}" type="datetimeFigureOut">
              <a:rPr lang="en-US" smtClean="0"/>
              <a:t>4/2/2015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238C60B-F5CD-4B45-8DC4-080D3DB40CE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CB48CC7-E779-4647-9E1D-DC0E68BD215F}" type="datetimeFigureOut">
              <a:rPr lang="en-US" smtClean="0"/>
              <a:t>4/2/2015</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238C60B-F5CD-4B45-8DC4-080D3DB40CE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CB48CC7-E779-4647-9E1D-DC0E68BD215F}" type="datetimeFigureOut">
              <a:rPr lang="en-US" smtClean="0"/>
              <a:t>4/2/2015</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238C60B-F5CD-4B45-8DC4-080D3DB40CE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wma"/><Relationship Id="rId2" Type="http://schemas.microsoft.com/office/2007/relationships/media" Target="../media/media1.wm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2.wma"/><Relationship Id="rId2" Type="http://schemas.microsoft.com/office/2007/relationships/media" Target="../media/media2.wm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media3.wma"/><Relationship Id="rId2" Type="http://schemas.microsoft.com/office/2007/relationships/media" Target="../media/media3.wm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ma"/><Relationship Id="rId2" Type="http://schemas.microsoft.com/office/2007/relationships/media" Target="../media/media4.wm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ma"/><Relationship Id="rId2" Type="http://schemas.microsoft.com/office/2007/relationships/media" Target="../media/media5.wma"/><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ma"/><Relationship Id="rId2" Type="http://schemas.microsoft.com/office/2007/relationships/media" Target="../media/media6.wma"/><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wma"/><Relationship Id="rId2" Type="http://schemas.microsoft.com/office/2007/relationships/media" Target="../media/media7.wm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audio" Target="../media/media8.wma"/><Relationship Id="rId7" Type="http://schemas.openxmlformats.org/officeDocument/2006/relationships/image" Target="../media/image5.jpg"/><Relationship Id="rId2" Type="http://schemas.microsoft.com/office/2007/relationships/media" Target="../media/media8.wma"/><Relationship Id="rId1" Type="http://schemas.openxmlformats.org/officeDocument/2006/relationships/tags" Target="../tags/tag8.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audio" Target="../media/media9.wma"/><Relationship Id="rId2" Type="http://schemas.microsoft.com/office/2007/relationships/media" Target="../media/media9.wm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wma"/><Relationship Id="rId2" Type="http://schemas.microsoft.com/office/2007/relationships/media" Target="../media/media10.wma"/><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wma"/><Relationship Id="rId2" Type="http://schemas.microsoft.com/office/2007/relationships/media" Target="../media/media11.wma"/><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hyperlink" Target="http://ps.psychiatryonline.org/doi/full/10.1176/ps.2007.58.7.929" TargetMode="Externa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000" dirty="0"/>
              <a:t>case management </a:t>
            </a:r>
            <a:r>
              <a:rPr lang="en-US" sz="2000" dirty="0" smtClean="0"/>
              <a:t>helping to prevent veterans from homelessness </a:t>
            </a:r>
            <a:r>
              <a:rPr lang="en-US" dirty="0"/>
              <a:t>!</a:t>
            </a:r>
          </a:p>
        </p:txBody>
      </p:sp>
      <p:sp>
        <p:nvSpPr>
          <p:cNvPr id="3" name="Subtitle 2"/>
          <p:cNvSpPr>
            <a:spLocks noGrp="1"/>
          </p:cNvSpPr>
          <p:nvPr>
            <p:ph type="subTitle" idx="1"/>
          </p:nvPr>
        </p:nvSpPr>
        <p:spPr/>
        <p:txBody>
          <a:bodyPr/>
          <a:lstStyle/>
          <a:p>
            <a:r>
              <a:rPr lang="en-US" dirty="0" smtClean="0"/>
              <a:t>By Karin McKenzie</a:t>
            </a:r>
          </a:p>
          <a:p>
            <a:r>
              <a:rPr lang="en-US" dirty="0" smtClean="0"/>
              <a:t>April,1 2015</a:t>
            </a:r>
            <a:endParaRPr lang="en-US"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28589600"/>
      </p:ext>
    </p:extLst>
  </p:cSld>
  <p:clrMapOvr>
    <a:masterClrMapping/>
  </p:clrMapOvr>
  <mc:AlternateContent xmlns:mc="http://schemas.openxmlformats.org/markup-compatibility/2006">
    <mc:Choice xmlns:p14="http://schemas.microsoft.com/office/powerpoint/2010/main" Requires="p14">
      <p:transition spd="slow" p14:dur="2000" advTm="11981"/>
    </mc:Choice>
    <mc:Fallback>
      <p:transition spd="slow" advTm="11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Autofit/>
          </a:bodyPr>
          <a:lstStyle/>
          <a:p>
            <a:r>
              <a:rPr lang="en-US" sz="2000" dirty="0"/>
              <a:t>Many individuals, especially veterans who have mental illness struggle to survive every day and usually become homeless. Veterans with mental illness are at a high risk for being homeless, because going from an everyday routine to living in a small town can </a:t>
            </a:r>
            <a:r>
              <a:rPr lang="en-US" sz="2000" dirty="0" smtClean="0"/>
              <a:t>be a challenge </a:t>
            </a:r>
            <a:r>
              <a:rPr lang="en-US" sz="2000" dirty="0"/>
              <a:t>to someone who has a hard time </a:t>
            </a:r>
            <a:r>
              <a:rPr lang="en-US" sz="2000" dirty="0" smtClean="0"/>
              <a:t>adjusting, </a:t>
            </a:r>
            <a:r>
              <a:rPr lang="en-US" sz="2000" dirty="0"/>
              <a:t>but then having to adjust back to a home routine can be </a:t>
            </a:r>
            <a:r>
              <a:rPr lang="en-US" sz="2000" dirty="0" smtClean="0"/>
              <a:t>a challenge and </a:t>
            </a:r>
            <a:r>
              <a:rPr lang="en-US" sz="2000" dirty="0"/>
              <a:t>in some ways traumatizing. Many people do not realize there is a gap from transition from war to home and many people do not know the resources that are available to them which are where case management comes in. Case managers know the </a:t>
            </a:r>
            <a:r>
              <a:rPr lang="en-US" sz="2000" dirty="0" smtClean="0"/>
              <a:t>severance </a:t>
            </a:r>
            <a:r>
              <a:rPr lang="en-US" sz="2000" dirty="0"/>
              <a:t>of transitioning from one life style to the other and know how hard it is for individuals to adjust and need help adjusting and finding the right resources so they do not end up on the street or falling into a depression. </a:t>
            </a:r>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350436340"/>
      </p:ext>
    </p:extLst>
  </p:cSld>
  <p:clrMapOvr>
    <a:masterClrMapping/>
  </p:clrMapOvr>
  <mc:AlternateContent xmlns:mc="http://schemas.openxmlformats.org/markup-compatibility/2006">
    <mc:Choice xmlns:p14="http://schemas.microsoft.com/office/powerpoint/2010/main" Requires="p14">
      <p:transition spd="slow" p14:dur="2000" advTm="55501"/>
    </mc:Choice>
    <mc:Fallback>
      <p:transition spd="slow" advTm="555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Information about the article </a:t>
            </a:r>
          </a:p>
        </p:txBody>
      </p:sp>
      <p:sp>
        <p:nvSpPr>
          <p:cNvPr id="3" name="Content Placeholder 2"/>
          <p:cNvSpPr>
            <a:spLocks noGrp="1"/>
          </p:cNvSpPr>
          <p:nvPr>
            <p:ph idx="1"/>
          </p:nvPr>
        </p:nvSpPr>
        <p:spPr/>
        <p:txBody>
          <a:bodyPr/>
          <a:lstStyle/>
          <a:p>
            <a:r>
              <a:rPr lang="en-US" sz="2000" dirty="0"/>
              <a:t>Article </a:t>
            </a:r>
          </a:p>
          <a:p>
            <a:pPr lvl="1"/>
            <a:r>
              <a:rPr lang="en-US" sz="2000" dirty="0"/>
              <a:t>Outcomes of Critical Time Intervention Case Management of Homeless Veterans After Psychiatric </a:t>
            </a:r>
            <a:r>
              <a:rPr lang="en-US" sz="2000" dirty="0" smtClean="0"/>
              <a:t>Hospitalization</a:t>
            </a:r>
          </a:p>
          <a:p>
            <a:r>
              <a:rPr lang="en-US" sz="2000" dirty="0" smtClean="0"/>
              <a:t>Authors</a:t>
            </a:r>
            <a:endParaRPr lang="en-US" sz="2000" dirty="0"/>
          </a:p>
          <a:p>
            <a:pPr lvl="1"/>
            <a:r>
              <a:rPr lang="en-US" sz="2000" dirty="0"/>
              <a:t>Wesley J. </a:t>
            </a:r>
            <a:r>
              <a:rPr lang="en-US" sz="2000" dirty="0" err="1"/>
              <a:t>Kasprow</a:t>
            </a:r>
            <a:r>
              <a:rPr lang="en-US" sz="2000" dirty="0"/>
              <a:t> , Ph.D., M.P.H.; Robert A. </a:t>
            </a:r>
            <a:r>
              <a:rPr lang="en-US" sz="2000" dirty="0" err="1"/>
              <a:t>Rosenheck</a:t>
            </a:r>
            <a:r>
              <a:rPr lang="en-US" sz="2000" dirty="0"/>
              <a:t> , M.D</a:t>
            </a:r>
            <a:r>
              <a:rPr lang="en-US" sz="2000" dirty="0" smtClean="0"/>
              <a:t>.</a:t>
            </a:r>
            <a:endParaRPr lang="en-US" sz="2000" dirty="0"/>
          </a:p>
          <a:p>
            <a:r>
              <a:rPr lang="en-US" sz="2000" dirty="0" smtClean="0"/>
              <a:t>Journal Name</a:t>
            </a:r>
          </a:p>
          <a:p>
            <a:pPr lvl="1"/>
            <a:r>
              <a:rPr lang="en-US" sz="2000" dirty="0" smtClean="0"/>
              <a:t>PSYCHIATRIC SERVICES </a:t>
            </a:r>
          </a:p>
          <a:p>
            <a:r>
              <a:rPr lang="en-US" sz="2000" dirty="0" smtClean="0"/>
              <a:t>Date published</a:t>
            </a:r>
          </a:p>
          <a:p>
            <a:pPr lvl="1"/>
            <a:r>
              <a:rPr lang="en-US" sz="2000" dirty="0" smtClean="0"/>
              <a:t>July </a:t>
            </a:r>
            <a:r>
              <a:rPr lang="en-US" sz="2000" dirty="0"/>
              <a:t>2007 Vol. 58 No. 7 </a:t>
            </a:r>
          </a:p>
          <a:p>
            <a:endParaRPr lang="en-US"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69156697"/>
      </p:ext>
    </p:extLst>
  </p:cSld>
  <p:clrMapOvr>
    <a:masterClrMapping/>
  </p:clrMapOvr>
  <mc:AlternateContent xmlns:mc="http://schemas.openxmlformats.org/markup-compatibility/2006">
    <mc:Choice xmlns:p14="http://schemas.microsoft.com/office/powerpoint/2010/main" Requires="p14">
      <p:transition spd="slow" p14:dur="2000" advTm="29425"/>
    </mc:Choice>
    <mc:Fallback>
      <p:transition spd="slow" advTm="29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arn(inVertical)">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500"/>
                                        <p:tgtEl>
                                          <p:spTgt spid="3">
                                            <p:txEl>
                                              <p:pRg st="2" end="2"/>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arn(inVertical)">
                                      <p:cBhvr>
                                        <p:cTn id="35" dur="500"/>
                                        <p:tgtEl>
                                          <p:spTgt spid="3">
                                            <p:txEl>
                                              <p:pRg st="6" end="6"/>
                                            </p:txEl>
                                          </p:spTgt>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arn(inVertical)">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Brief statement about which Lesson in the course the article applies to and why</a:t>
            </a:r>
          </a:p>
        </p:txBody>
      </p:sp>
      <p:sp>
        <p:nvSpPr>
          <p:cNvPr id="3" name="Content Placeholder 2"/>
          <p:cNvSpPr>
            <a:spLocks noGrp="1"/>
          </p:cNvSpPr>
          <p:nvPr>
            <p:ph idx="1"/>
          </p:nvPr>
        </p:nvSpPr>
        <p:spPr/>
        <p:txBody>
          <a:bodyPr/>
          <a:lstStyle/>
          <a:p>
            <a:r>
              <a:rPr lang="en-US" dirty="0" smtClean="0"/>
              <a:t>This article relates to Lesson </a:t>
            </a:r>
            <a:r>
              <a:rPr lang="en-US" dirty="0"/>
              <a:t>7 the </a:t>
            </a:r>
            <a:r>
              <a:rPr lang="en-US" dirty="0" smtClean="0"/>
              <a:t>interview, </a:t>
            </a:r>
            <a:r>
              <a:rPr lang="en-US" dirty="0"/>
              <a:t>because </a:t>
            </a:r>
            <a:r>
              <a:rPr lang="en-US" dirty="0" smtClean="0"/>
              <a:t>you </a:t>
            </a:r>
            <a:r>
              <a:rPr lang="en-US" dirty="0"/>
              <a:t>need to see what services </a:t>
            </a:r>
            <a:r>
              <a:rPr lang="en-US" dirty="0" smtClean="0"/>
              <a:t>the individual needs.</a:t>
            </a:r>
          </a:p>
          <a:p>
            <a:r>
              <a:rPr lang="en-US" dirty="0" smtClean="0"/>
              <a:t>Examples</a:t>
            </a:r>
          </a:p>
          <a:p>
            <a:pPr lvl="1"/>
            <a:r>
              <a:rPr lang="en-US" dirty="0" smtClean="0"/>
              <a:t>VA</a:t>
            </a:r>
          </a:p>
          <a:p>
            <a:pPr lvl="1"/>
            <a:r>
              <a:rPr lang="en-US" dirty="0" smtClean="0"/>
              <a:t>Food stamps</a:t>
            </a:r>
          </a:p>
          <a:p>
            <a:pPr lvl="1"/>
            <a:r>
              <a:rPr lang="en-US" dirty="0" smtClean="0"/>
              <a:t>Medical</a:t>
            </a:r>
          </a:p>
          <a:p>
            <a:pPr lvl="1"/>
            <a:r>
              <a:rPr lang="en-US" dirty="0" smtClean="0"/>
              <a:t>Housing assistance</a:t>
            </a:r>
          </a:p>
          <a:p>
            <a:pPr marL="292608" lvl="1" indent="0">
              <a:buNone/>
            </a:pPr>
            <a:endParaRPr lang="en-US"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66728972"/>
      </p:ext>
    </p:extLst>
  </p:cSld>
  <p:clrMapOvr>
    <a:masterClrMapping/>
  </p:clrMapOvr>
  <mc:AlternateContent xmlns:mc="http://schemas.openxmlformats.org/markup-compatibility/2006">
    <mc:Choice xmlns:p14="http://schemas.microsoft.com/office/powerpoint/2010/main" Requires="p14">
      <p:transition spd="slow" p14:dur="2000" advTm="19466"/>
    </mc:Choice>
    <mc:Fallback>
      <p:transition spd="slow" advTm="19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ircle(in)">
                                      <p:cBhvr>
                                        <p:cTn id="28"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Essential elements of the article </a:t>
            </a:r>
          </a:p>
        </p:txBody>
      </p:sp>
      <p:sp>
        <p:nvSpPr>
          <p:cNvPr id="3" name="Content Placeholder 2"/>
          <p:cNvSpPr>
            <a:spLocks noGrp="1"/>
          </p:cNvSpPr>
          <p:nvPr>
            <p:ph idx="1"/>
          </p:nvPr>
        </p:nvSpPr>
        <p:spPr/>
        <p:txBody>
          <a:bodyPr>
            <a:normAutofit/>
          </a:bodyPr>
          <a:lstStyle/>
          <a:p>
            <a:r>
              <a:rPr lang="en-US" sz="1800" dirty="0"/>
              <a:t>“From 2001 to 2004, the Department of Veterans Affairs (VA) implemented a modified version of CTI at eight VA medical centers (VAMCs) for homeless veterans with serious mental illness who were current inpatients. Homeless inpatients are at high risk of continued homelessness as well as </a:t>
            </a:r>
            <a:r>
              <a:rPr lang="en-US" sz="1800" dirty="0" smtClean="0"/>
              <a:t>hospitalization </a:t>
            </a:r>
            <a:r>
              <a:rPr lang="en-US" sz="1800" dirty="0"/>
              <a:t>and were thus identified as a priority group for this intervention” </a:t>
            </a:r>
            <a:r>
              <a:rPr lang="en-US" sz="1800" dirty="0" smtClean="0"/>
              <a:t>(</a:t>
            </a:r>
            <a:r>
              <a:rPr lang="en-US" sz="1800" dirty="0" err="1" smtClean="0"/>
              <a:t>Kasprow</a:t>
            </a:r>
            <a:r>
              <a:rPr lang="en-US" sz="1800" dirty="0"/>
              <a:t>, W., &amp; </a:t>
            </a:r>
            <a:r>
              <a:rPr lang="en-US" sz="1800" dirty="0" err="1"/>
              <a:t>Rosenheck</a:t>
            </a:r>
            <a:r>
              <a:rPr lang="en-US" sz="1800" dirty="0"/>
              <a:t>, R. (2007, July 1</a:t>
            </a:r>
            <a:r>
              <a:rPr lang="en-US" sz="1800" dirty="0" smtClean="0"/>
              <a:t>)). </a:t>
            </a:r>
            <a:r>
              <a:rPr lang="en-US" sz="1800" dirty="0"/>
              <a:t>In my opinion this message is extremely clear that this has been going on for many years and that people want to help and find the right resources for these veterans with mental health illnesses and provide the proper services for these individuals. Whether people realize it or not Many men and women suffer from mental illness and need proper help, they do not need to be homeless, scared, hungry, and asking strangers for help. These individuals need case managers and the resources they can give them. </a:t>
            </a:r>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96360716"/>
      </p:ext>
    </p:extLst>
  </p:cSld>
  <p:clrMapOvr>
    <a:masterClrMapping/>
  </p:clrMapOvr>
  <mc:AlternateContent xmlns:mc="http://schemas.openxmlformats.org/markup-compatibility/2006">
    <mc:Choice xmlns:p14="http://schemas.microsoft.com/office/powerpoint/2010/main" Requires="p14">
      <p:transition spd="slow" p14:dur="2000" advTm="66713"/>
    </mc:Choice>
    <mc:Fallback>
      <p:transition spd="slow" advTm="66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heel(1)">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purpose of the article</a:t>
            </a:r>
          </a:p>
        </p:txBody>
      </p:sp>
      <p:sp>
        <p:nvSpPr>
          <p:cNvPr id="3" name="Content Placeholder 2"/>
          <p:cNvSpPr>
            <a:spLocks noGrp="1"/>
          </p:cNvSpPr>
          <p:nvPr>
            <p:ph idx="1"/>
          </p:nvPr>
        </p:nvSpPr>
        <p:spPr/>
        <p:txBody>
          <a:bodyPr/>
          <a:lstStyle/>
          <a:p>
            <a:r>
              <a:rPr lang="en-US" dirty="0"/>
              <a:t>The purpose of this article is to educate people about </a:t>
            </a:r>
            <a:r>
              <a:rPr lang="en-US" dirty="0" err="1"/>
              <a:t>veterns</a:t>
            </a:r>
            <a:r>
              <a:rPr lang="en-US" dirty="0"/>
              <a:t> with mental illness, being homeless and how case managers can help.</a:t>
            </a:r>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52725408"/>
      </p:ext>
    </p:extLst>
  </p:cSld>
  <p:clrMapOvr>
    <a:masterClrMapping/>
  </p:clrMapOvr>
  <mc:AlternateContent xmlns:mc="http://schemas.openxmlformats.org/markup-compatibility/2006">
    <mc:Choice xmlns:p14="http://schemas.microsoft.com/office/powerpoint/2010/main" Requires="p14">
      <p:transition spd="slow" p14:dur="2000" advTm="9100"/>
    </mc:Choice>
    <mc:Fallback>
      <p:transition spd="slow" advTm="9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Description of the methods used by the authors</a:t>
            </a:r>
          </a:p>
        </p:txBody>
      </p:sp>
      <p:sp>
        <p:nvSpPr>
          <p:cNvPr id="3" name="Content Placeholder 2"/>
          <p:cNvSpPr>
            <a:spLocks noGrp="1"/>
          </p:cNvSpPr>
          <p:nvPr>
            <p:ph idx="1"/>
          </p:nvPr>
        </p:nvSpPr>
        <p:spPr/>
        <p:txBody>
          <a:bodyPr/>
          <a:lstStyle/>
          <a:p>
            <a:r>
              <a:rPr lang="en-US" dirty="0"/>
              <a:t>Eight VAMC. </a:t>
            </a:r>
            <a:endParaRPr lang="en-US" dirty="0" smtClean="0"/>
          </a:p>
          <a:p>
            <a:pPr lvl="1"/>
            <a:r>
              <a:rPr lang="en-US" sz="2000" dirty="0"/>
              <a:t>According to psychiatryonline.org  “The eight sites were located in Chicago and Hines, Illinois; Houston; Lyons, New Jersey; Montrose, New York; Richmond and Salem, Virginia; and San Diego.” </a:t>
            </a:r>
            <a:endParaRPr lang="en-US" sz="2000" dirty="0" smtClean="0"/>
          </a:p>
          <a:p>
            <a:r>
              <a:rPr lang="en-US" dirty="0"/>
              <a:t>Inpatient </a:t>
            </a:r>
            <a:r>
              <a:rPr lang="en-US" dirty="0" smtClean="0"/>
              <a:t>units </a:t>
            </a:r>
            <a:r>
              <a:rPr lang="en-US" dirty="0"/>
              <a:t>involving mental </a:t>
            </a:r>
            <a:r>
              <a:rPr lang="en-US" dirty="0" smtClean="0"/>
              <a:t>disorders</a:t>
            </a:r>
          </a:p>
          <a:p>
            <a:pPr lvl="1"/>
            <a:r>
              <a:rPr lang="en-US" sz="2000" dirty="0" smtClean="0"/>
              <a:t>People </a:t>
            </a:r>
            <a:r>
              <a:rPr lang="en-US" sz="2000" dirty="0"/>
              <a:t>who were allegeable to be brought into this CTI Case Management  were individuals who had mental disorders such as, schizophrenia, PTSD, or mood disorders.</a:t>
            </a:r>
            <a:endParaRPr lang="en-US" sz="2000" dirty="0" smtClean="0"/>
          </a:p>
          <a:p>
            <a:r>
              <a:rPr lang="en-US" dirty="0" smtClean="0"/>
              <a:t>Regular scheduled visits</a:t>
            </a:r>
          </a:p>
          <a:p>
            <a:pPr lvl="1"/>
            <a:r>
              <a:rPr lang="en-US" sz="2000" dirty="0" smtClean="0"/>
              <a:t>This implies that their were regular schedule visits between the client and Case Manager.</a:t>
            </a:r>
          </a:p>
          <a:p>
            <a:pPr marL="0" indent="0">
              <a:buNone/>
            </a:pPr>
            <a:endParaRPr lang="en-US" dirty="0" smtClean="0"/>
          </a:p>
          <a:p>
            <a:endParaRPr lang="en-US"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095533458"/>
      </p:ext>
    </p:extLst>
  </p:cSld>
  <p:clrMapOvr>
    <a:masterClrMapping/>
  </p:clrMapOvr>
  <mc:AlternateContent xmlns:mc="http://schemas.openxmlformats.org/markup-compatibility/2006">
    <mc:Choice xmlns:p14="http://schemas.microsoft.com/office/powerpoint/2010/main" Requires="p14">
      <p:transition spd="slow" p14:dur="2000" advTm="44458"/>
    </mc:Choice>
    <mc:Fallback>
      <p:transition spd="slow" advTm="44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0" y="2748835"/>
            <a:ext cx="2739443" cy="4109165"/>
          </a:xfr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3200" y="0"/>
            <a:ext cx="3659778" cy="5093677"/>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76201"/>
            <a:ext cx="2743200" cy="3657600"/>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2978" y="2912152"/>
            <a:ext cx="2750820" cy="3945848"/>
          </a:xfrm>
          <a:prstGeom prst="rect">
            <a:avLst/>
          </a:prstGeom>
        </p:spPr>
      </p:pic>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56331380"/>
      </p:ext>
    </p:extLst>
  </p:cSld>
  <p:clrMapOvr>
    <a:masterClrMapping/>
  </p:clrMapOvr>
  <mc:AlternateContent xmlns:mc="http://schemas.openxmlformats.org/markup-compatibility/2006">
    <mc:Choice xmlns:p14="http://schemas.microsoft.com/office/powerpoint/2010/main" Requires="p14">
      <p:transition spd="slow" p14:dur="2000" advTm="21308"/>
    </mc:Choice>
    <mc:Fallback>
      <p:transition spd="slow" advTm="21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◦Description of the essential results and conclusions.</a:t>
            </a:r>
          </a:p>
        </p:txBody>
      </p:sp>
      <p:sp>
        <p:nvSpPr>
          <p:cNvPr id="3" name="Content Placeholder 2"/>
          <p:cNvSpPr>
            <a:spLocks noGrp="1"/>
          </p:cNvSpPr>
          <p:nvPr>
            <p:ph idx="1"/>
          </p:nvPr>
        </p:nvSpPr>
        <p:spPr/>
        <p:txBody>
          <a:bodyPr>
            <a:normAutofit/>
          </a:bodyPr>
          <a:lstStyle/>
          <a:p>
            <a:r>
              <a:rPr lang="en-US" sz="1600" dirty="0"/>
              <a:t>For the results of the Columbus Universities CTI case management Program they had a “total of 484 clients were recruited into the project: 278 into phase 1 and 206 into phase 2. (Two project sites failed to implement the program because of difficulties in hiring and retaining case managers coupled with an inability to recruit clients who met inclusion criteria). Overall follow-up rates across all time periods in phase 1 averaged 56% (625 of 1,112 possible interviews) and in phase 2 averaged 56% (459 of 824 possible interviews). There was no significant phase difference in the percentage of follow-up interviews completed.” </a:t>
            </a:r>
            <a:r>
              <a:rPr lang="en-US" sz="1600" dirty="0" smtClean="0"/>
              <a:t>(</a:t>
            </a:r>
            <a:r>
              <a:rPr lang="en-US" sz="1600" dirty="0" err="1" smtClean="0"/>
              <a:t>Kasprow</a:t>
            </a:r>
            <a:r>
              <a:rPr lang="en-US" sz="1600" dirty="0"/>
              <a:t>, W., &amp; </a:t>
            </a:r>
            <a:r>
              <a:rPr lang="en-US" sz="1600" dirty="0" err="1"/>
              <a:t>Rosenheck</a:t>
            </a:r>
            <a:r>
              <a:rPr lang="en-US" sz="1600" dirty="0"/>
              <a:t>, R. (2007, July </a:t>
            </a:r>
            <a:r>
              <a:rPr lang="en-US" sz="1600" dirty="0" smtClean="0"/>
              <a:t>1)). </a:t>
            </a:r>
            <a:r>
              <a:rPr lang="en-US" sz="1600" dirty="0"/>
              <a:t>Although, this did not work out for this CTI case management does not mean others haven’t had success. This shows that </a:t>
            </a:r>
            <a:r>
              <a:rPr lang="en-US" sz="1600" dirty="0" smtClean="0"/>
              <a:t>veterans </a:t>
            </a:r>
            <a:r>
              <a:rPr lang="en-US" sz="1600" dirty="0"/>
              <a:t>do need help and do suffer from mental illnesses, which do lead to being homeless and if we can help stop that through trial and error and keep pushing through and trying to find the answer this one day will give us the greatest lead of all to help these individuals. </a:t>
            </a:r>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17716183"/>
      </p:ext>
    </p:extLst>
  </p:cSld>
  <p:clrMapOvr>
    <a:masterClrMapping/>
  </p:clrMapOvr>
  <mc:AlternateContent xmlns:mc="http://schemas.openxmlformats.org/markup-compatibility/2006">
    <mc:Choice xmlns:p14="http://schemas.microsoft.com/office/powerpoint/2010/main" Requires="p14">
      <p:transition spd="slow" p14:dur="2000" advTm="77008"/>
    </mc:Choice>
    <mc:Fallback>
      <p:transition spd="slow" advTm="770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Description </a:t>
            </a:r>
            <a:r>
              <a:rPr lang="en-US" sz="2400" dirty="0"/>
              <a:t>of why this is valuable information related to case management</a:t>
            </a:r>
          </a:p>
        </p:txBody>
      </p:sp>
      <p:sp>
        <p:nvSpPr>
          <p:cNvPr id="3" name="Content Placeholder 2"/>
          <p:cNvSpPr>
            <a:spLocks noGrp="1"/>
          </p:cNvSpPr>
          <p:nvPr>
            <p:ph idx="1"/>
          </p:nvPr>
        </p:nvSpPr>
        <p:spPr/>
        <p:txBody>
          <a:bodyPr/>
          <a:lstStyle/>
          <a:p>
            <a:r>
              <a:rPr lang="en-US" dirty="0"/>
              <a:t>This is huge information related to case management, because it shows that mental </a:t>
            </a:r>
            <a:r>
              <a:rPr lang="en-US" dirty="0" smtClean="0"/>
              <a:t>illness can lead </a:t>
            </a:r>
            <a:r>
              <a:rPr lang="en-US" dirty="0"/>
              <a:t>to homelessness and veterans especially need help with their illness and find stabilization in their life. </a:t>
            </a:r>
            <a:r>
              <a:rPr lang="en-US" dirty="0" smtClean="0"/>
              <a:t>Although, </a:t>
            </a:r>
            <a:r>
              <a:rPr lang="en-US" dirty="0"/>
              <a:t>no case manager is perfect or has all of the answers. This is a real everyday battle that many veterans suffer through alone and, well I do not feel anyone should have to go through that alone.</a:t>
            </a:r>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34152420"/>
      </p:ext>
    </p:extLst>
  </p:cSld>
  <p:clrMapOvr>
    <a:masterClrMapping/>
  </p:clrMapOvr>
  <mc:AlternateContent xmlns:mc="http://schemas.openxmlformats.org/markup-compatibility/2006">
    <mc:Choice xmlns:p14="http://schemas.microsoft.com/office/powerpoint/2010/main" Requires="p14">
      <p:transition spd="slow" p14:dur="2000" advTm="29700"/>
    </mc:Choice>
    <mc:Fallback>
      <p:transition spd="slow" advTm="29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6" presetClass="exit" presetSubtype="32" fill="hold" grpId="0" nodeType="clickEffect">
                                  <p:stCondLst>
                                    <p:cond delay="0"/>
                                  </p:stCondLst>
                                  <p:childTnLst>
                                    <p:animEffect transition="out" filter="circle(out)">
                                      <p:cBhvr>
                                        <p:cTn id="10" dur="2000"/>
                                        <p:tgtEl>
                                          <p:spTgt spid="3">
                                            <p:txEl>
                                              <p:pRg st="0" end="0"/>
                                            </p:txEl>
                                          </p:spTgt>
                                        </p:tgtEl>
                                      </p:cBhvr>
                                    </p:animEffect>
                                    <p:set>
                                      <p:cBhvr>
                                        <p:cTn id="11"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a:t>
            </a:r>
            <a:endParaRPr lang="en-US" dirty="0"/>
          </a:p>
        </p:txBody>
      </p:sp>
      <p:sp>
        <p:nvSpPr>
          <p:cNvPr id="3" name="Content Placeholder 2"/>
          <p:cNvSpPr>
            <a:spLocks noGrp="1"/>
          </p:cNvSpPr>
          <p:nvPr>
            <p:ph idx="1"/>
          </p:nvPr>
        </p:nvSpPr>
        <p:spPr/>
        <p:txBody>
          <a:bodyPr/>
          <a:lstStyle/>
          <a:p>
            <a:endParaRPr lang="en-US" dirty="0"/>
          </a:p>
          <a:p>
            <a:r>
              <a:rPr lang="en-US" sz="1600" dirty="0" err="1"/>
              <a:t>Kasprow</a:t>
            </a:r>
            <a:r>
              <a:rPr lang="en-US" sz="1600" dirty="0"/>
              <a:t>, W., &amp; </a:t>
            </a:r>
            <a:r>
              <a:rPr lang="en-US" sz="1600" dirty="0" err="1"/>
              <a:t>Rosenheck</a:t>
            </a:r>
            <a:r>
              <a:rPr lang="en-US" sz="1600" dirty="0"/>
              <a:t>, R. (2007, July 1). Outcomes of Critical Time Intervention Case Management of Homeless Veterans After Psychiatric Hospitalization. Retrieved April 2, 2015, from </a:t>
            </a:r>
            <a:r>
              <a:rPr lang="en-US" sz="1600" dirty="0">
                <a:hlinkClick r:id="rId5"/>
              </a:rPr>
              <a:t>http://</a:t>
            </a:r>
            <a:r>
              <a:rPr lang="en-US" sz="1600" dirty="0" smtClean="0">
                <a:hlinkClick r:id="rId5"/>
              </a:rPr>
              <a:t>ps.psychiatryonline.org/doi/full/10.1176/ps.2007.58.7.929</a:t>
            </a:r>
            <a:endParaRPr lang="en-US" sz="1600" dirty="0" smtClean="0"/>
          </a:p>
          <a:p>
            <a:pPr marL="0" indent="0">
              <a:buNone/>
            </a:pPr>
            <a:endParaRPr lang="en-US" sz="1600"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42599498"/>
      </p:ext>
    </p:extLst>
  </p:cSld>
  <p:clrMapOvr>
    <a:masterClrMapping/>
  </p:clrMapOvr>
  <mc:AlternateContent xmlns:mc="http://schemas.openxmlformats.org/markup-compatibility/2006">
    <mc:Choice xmlns:p14="http://schemas.microsoft.com/office/powerpoint/2010/main" Requires="p14">
      <p:transition spd="slow" p14:dur="2000" advTm="9206"/>
    </mc:Choice>
    <mc:Fallback>
      <p:transition spd="slow" advTm="9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6" presetClass="exit" presetSubtype="0" fill="hold" grpId="0" nodeType="clickEffect">
                                  <p:stCondLst>
                                    <p:cond delay="0"/>
                                  </p:stCondLst>
                                  <p:childTnLst>
                                    <p:animEffect transition="out" filter="wipe(down)">
                                      <p:cBhvr>
                                        <p:cTn id="10" dur="180" accel="50000">
                                          <p:stCondLst>
                                            <p:cond delay="1820"/>
                                          </p:stCondLst>
                                        </p:cTn>
                                        <p:tgtEl>
                                          <p:spTgt spid="3">
                                            <p:txEl>
                                              <p:pRg st="1" end="1"/>
                                            </p:txEl>
                                          </p:spTgt>
                                        </p:tgtEl>
                                      </p:cBhvr>
                                    </p:animEffect>
                                    <p:anim calcmode="lin" valueType="num">
                                      <p:cBhvr>
                                        <p:cTn id="11" dur="1822" tmFilter="0,0; 0.14,0.31; 0.43,0.73; 0.71,0.91; 1.0,1.0">
                                          <p:stCondLst>
                                            <p:cond delay="0"/>
                                          </p:stCondLst>
                                        </p:cTn>
                                        <p:tgtEl>
                                          <p:spTgt spid="3">
                                            <p:txEl>
                                              <p:pRg st="1" end="1"/>
                                            </p:txEl>
                                          </p:spTgt>
                                        </p:tgtEl>
                                        <p:attrNameLst>
                                          <p:attrName>ppt_x</p:attrName>
                                        </p:attrNameLst>
                                      </p:cBhvr>
                                      <p:tavLst>
                                        <p:tav tm="0">
                                          <p:val>
                                            <p:strVal val="ppt_x"/>
                                          </p:val>
                                        </p:tav>
                                        <p:tav tm="100000">
                                          <p:val>
                                            <p:strVal val="#ppt_x+0.25"/>
                                          </p:val>
                                        </p:tav>
                                      </p:tavLst>
                                    </p:anim>
                                    <p:anim calcmode="lin" valueType="num">
                                      <p:cBhvr>
                                        <p:cTn id="12" dur="178">
                                          <p:stCondLst>
                                            <p:cond delay="1822"/>
                                          </p:stCondLst>
                                        </p:cTn>
                                        <p:tgtEl>
                                          <p:spTgt spid="3">
                                            <p:txEl>
                                              <p:pRg st="1" end="1"/>
                                            </p:txEl>
                                          </p:spTgt>
                                        </p:tgtEl>
                                        <p:attrNameLst>
                                          <p:attrName>ppt_x</p:attrName>
                                        </p:attrNameLst>
                                      </p:cBhvr>
                                      <p:tavLst>
                                        <p:tav tm="0">
                                          <p:val>
                                            <p:strVal val="ppt_x"/>
                                          </p:val>
                                        </p:tav>
                                        <p:tav tm="100000">
                                          <p:val>
                                            <p:strVal val="ppt_x"/>
                                          </p:val>
                                        </p:tav>
                                      </p:tavLst>
                                    </p:anim>
                                    <p:anim calcmode="lin" valueType="num">
                                      <p:cBhvr>
                                        <p:cTn id="13" dur="664" tmFilter="0.0,0.0;0.25,0.07;0.50,0.2;0.75,0.467;1.0,1.0">
                                          <p:stCondLst>
                                            <p:cond delay="0"/>
                                          </p:stCondLst>
                                        </p:cTn>
                                        <p:tgtEl>
                                          <p:spTgt spid="3">
                                            <p:txEl>
                                              <p:pRg st="1" end="1"/>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4" dur="664" tmFilter="0, 0; 0.125,0.2665; 0.25,0.4; 0.375,0.465; 0.5,0.5;  0.625,0.535; 0.75,0.6; 0.875,0.7335; 1,1">
                                          <p:stCondLst>
                                            <p:cond delay="664"/>
                                          </p:stCondLst>
                                        </p:cTn>
                                        <p:tgtEl>
                                          <p:spTgt spid="3">
                                            <p:txEl>
                                              <p:pRg st="1" end="1"/>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5" dur="332" tmFilter="0, 0; 0.125,0.2665; 0.25,0.4; 0.375,0.465; 0.5,0.5;  0.625,0.535; 0.75,0.6; 0.875,0.7335; 1,1">
                                          <p:stCondLst>
                                            <p:cond delay="1324"/>
                                          </p:stCondLst>
                                        </p:cTn>
                                        <p:tgtEl>
                                          <p:spTgt spid="3">
                                            <p:txEl>
                                              <p:pRg st="1" end="1"/>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6" dur="164" tmFilter="0, 0; 0.125,0.2665; 0.25,0.4; 0.375,0.465; 0.5,0.5;  0.625,0.535; 0.75,0.6; 0.875,0.7335; 1,1">
                                          <p:stCondLst>
                                            <p:cond delay="1656"/>
                                          </p:stCondLst>
                                        </p:cTn>
                                        <p:tgtEl>
                                          <p:spTgt spid="3">
                                            <p:txEl>
                                              <p:pRg st="1" end="1"/>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7" dur="180" accel="50000">
                                          <p:stCondLst>
                                            <p:cond delay="1820"/>
                                          </p:stCondLst>
                                        </p:cTn>
                                        <p:tgtEl>
                                          <p:spTgt spid="3">
                                            <p:txEl>
                                              <p:pRg st="1" end="1"/>
                                            </p:txEl>
                                          </p:spTgt>
                                        </p:tgtEl>
                                        <p:attrNameLst>
                                          <p:attrName>ppt_y</p:attrName>
                                        </p:attrNameLst>
                                      </p:cBhvr>
                                      <p:tavLst>
                                        <p:tav tm="0">
                                          <p:val>
                                            <p:strVal val="ppt_y"/>
                                          </p:val>
                                        </p:tav>
                                        <p:tav tm="100000">
                                          <p:val>
                                            <p:strVal val="ppt_y+ppt_h"/>
                                          </p:val>
                                        </p:tav>
                                      </p:tavLst>
                                    </p:anim>
                                    <p:animScale>
                                      <p:cBhvr>
                                        <p:cTn id="18" dur="26">
                                          <p:stCondLst>
                                            <p:cond delay="620"/>
                                          </p:stCondLst>
                                        </p:cTn>
                                        <p:tgtEl>
                                          <p:spTgt spid="3">
                                            <p:txEl>
                                              <p:pRg st="1" end="1"/>
                                            </p:txEl>
                                          </p:spTgt>
                                        </p:tgtEl>
                                      </p:cBhvr>
                                      <p:to x="100000" y="60000"/>
                                    </p:animScale>
                                    <p:animScale>
                                      <p:cBhvr>
                                        <p:cTn id="19" dur="166" decel="50000">
                                          <p:stCondLst>
                                            <p:cond delay="646"/>
                                          </p:stCondLst>
                                        </p:cTn>
                                        <p:tgtEl>
                                          <p:spTgt spid="3">
                                            <p:txEl>
                                              <p:pRg st="1" end="1"/>
                                            </p:txEl>
                                          </p:spTgt>
                                        </p:tgtEl>
                                      </p:cBhvr>
                                      <p:to x="100000" y="100000"/>
                                    </p:animScale>
                                    <p:animScale>
                                      <p:cBhvr>
                                        <p:cTn id="20" dur="26">
                                          <p:stCondLst>
                                            <p:cond delay="1312"/>
                                          </p:stCondLst>
                                        </p:cTn>
                                        <p:tgtEl>
                                          <p:spTgt spid="3">
                                            <p:txEl>
                                              <p:pRg st="1" end="1"/>
                                            </p:txEl>
                                          </p:spTgt>
                                        </p:tgtEl>
                                      </p:cBhvr>
                                      <p:to x="100000" y="80000"/>
                                    </p:animScale>
                                    <p:animScale>
                                      <p:cBhvr>
                                        <p:cTn id="21" dur="166" decel="50000">
                                          <p:stCondLst>
                                            <p:cond delay="1338"/>
                                          </p:stCondLst>
                                        </p:cTn>
                                        <p:tgtEl>
                                          <p:spTgt spid="3">
                                            <p:txEl>
                                              <p:pRg st="1" end="1"/>
                                            </p:txEl>
                                          </p:spTgt>
                                        </p:tgtEl>
                                      </p:cBhvr>
                                      <p:to x="100000" y="100000"/>
                                    </p:animScale>
                                    <p:animScale>
                                      <p:cBhvr>
                                        <p:cTn id="22" dur="26">
                                          <p:stCondLst>
                                            <p:cond delay="1642"/>
                                          </p:stCondLst>
                                        </p:cTn>
                                        <p:tgtEl>
                                          <p:spTgt spid="3">
                                            <p:txEl>
                                              <p:pRg st="1" end="1"/>
                                            </p:txEl>
                                          </p:spTgt>
                                        </p:tgtEl>
                                      </p:cBhvr>
                                      <p:to x="100000" y="90000"/>
                                    </p:animScale>
                                    <p:animScale>
                                      <p:cBhvr>
                                        <p:cTn id="23" dur="166" decel="50000">
                                          <p:stCondLst>
                                            <p:cond delay="1668"/>
                                          </p:stCondLst>
                                        </p:cTn>
                                        <p:tgtEl>
                                          <p:spTgt spid="3">
                                            <p:txEl>
                                              <p:pRg st="1" end="1"/>
                                            </p:txEl>
                                          </p:spTgt>
                                        </p:tgtEl>
                                      </p:cBhvr>
                                      <p:to x="100000" y="100000"/>
                                    </p:animScale>
                                    <p:animScale>
                                      <p:cBhvr>
                                        <p:cTn id="24" dur="26">
                                          <p:stCondLst>
                                            <p:cond delay="1808"/>
                                          </p:stCondLst>
                                        </p:cTn>
                                        <p:tgtEl>
                                          <p:spTgt spid="3">
                                            <p:txEl>
                                              <p:pRg st="1" end="1"/>
                                            </p:txEl>
                                          </p:spTgt>
                                        </p:tgtEl>
                                      </p:cBhvr>
                                      <p:to x="100000" y="95000"/>
                                    </p:animScale>
                                    <p:animScale>
                                      <p:cBhvr>
                                        <p:cTn id="25" dur="166" decel="50000">
                                          <p:stCondLst>
                                            <p:cond delay="1834"/>
                                          </p:stCondLst>
                                        </p:cTn>
                                        <p:tgtEl>
                                          <p:spTgt spid="3">
                                            <p:txEl>
                                              <p:pRg st="1" end="1"/>
                                            </p:txEl>
                                          </p:spTgt>
                                        </p:tgtEl>
                                      </p:cBhvr>
                                      <p:to x="100000" y="100000"/>
                                    </p:animScale>
                                    <p:set>
                                      <p:cBhvr>
                                        <p:cTn id="26" dur="1" fill="hold">
                                          <p:stCondLst>
                                            <p:cond delay="19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7|4.1|2"/>
</p:tagLst>
</file>

<file path=ppt/tags/tag2.xml><?xml version="1.0" encoding="utf-8"?>
<p:tagLst xmlns:a="http://schemas.openxmlformats.org/drawingml/2006/main" xmlns:r="http://schemas.openxmlformats.org/officeDocument/2006/relationships" xmlns:p="http://schemas.openxmlformats.org/presentationml/2006/main">
  <p:tag name="TIMING" val="|0.9"/>
</p:tagLst>
</file>

<file path=ppt/tags/tag3.xml><?xml version="1.0" encoding="utf-8"?>
<p:tagLst xmlns:a="http://schemas.openxmlformats.org/drawingml/2006/main" xmlns:r="http://schemas.openxmlformats.org/officeDocument/2006/relationships" xmlns:p="http://schemas.openxmlformats.org/presentationml/2006/main">
  <p:tag name="TIMING" val="|0.9|12.8|7.6|3.5"/>
</p:tagLst>
</file>

<file path=ppt/tags/tag4.xml><?xml version="1.0" encoding="utf-8"?>
<p:tagLst xmlns:a="http://schemas.openxmlformats.org/drawingml/2006/main" xmlns:r="http://schemas.openxmlformats.org/officeDocument/2006/relationships" xmlns:p="http://schemas.openxmlformats.org/presentationml/2006/main">
  <p:tag name="TIMING" val="|2.6|8.7"/>
</p:tagLst>
</file>

<file path=ppt/tags/tag5.xml><?xml version="1.0" encoding="utf-8"?>
<p:tagLst xmlns:a="http://schemas.openxmlformats.org/drawingml/2006/main" xmlns:r="http://schemas.openxmlformats.org/officeDocument/2006/relationships" xmlns:p="http://schemas.openxmlformats.org/presentationml/2006/main">
  <p:tag name="TIMING" val="|0.6"/>
</p:tagLst>
</file>

<file path=ppt/tags/tag6.xml><?xml version="1.0" encoding="utf-8"?>
<p:tagLst xmlns:a="http://schemas.openxmlformats.org/drawingml/2006/main" xmlns:r="http://schemas.openxmlformats.org/officeDocument/2006/relationships" xmlns:p="http://schemas.openxmlformats.org/presentationml/2006/main">
  <p:tag name="TIMING" val="|2"/>
</p:tagLst>
</file>

<file path=ppt/tags/tag7.xml><?xml version="1.0" encoding="utf-8"?>
<p:tagLst xmlns:a="http://schemas.openxmlformats.org/drawingml/2006/main" xmlns:r="http://schemas.openxmlformats.org/officeDocument/2006/relationships" xmlns:p="http://schemas.openxmlformats.org/presentationml/2006/main">
  <p:tag name="TIMING" val="|0.5|20.5|16.7"/>
</p:tagLst>
</file>

<file path=ppt/tags/tag8.xml><?xml version="1.0" encoding="utf-8"?>
<p:tagLst xmlns:a="http://schemas.openxmlformats.org/drawingml/2006/main" xmlns:r="http://schemas.openxmlformats.org/officeDocument/2006/relationships" xmlns:p="http://schemas.openxmlformats.org/presentationml/2006/main">
  <p:tag name="TIMING" val="|0.9|2.8|0.9|0.9"/>
</p:tagLst>
</file>

<file path=ppt/tags/tag9.xml><?xml version="1.0" encoding="utf-8"?>
<p:tagLst xmlns:a="http://schemas.openxmlformats.org/drawingml/2006/main" xmlns:r="http://schemas.openxmlformats.org/officeDocument/2006/relationships" xmlns:p="http://schemas.openxmlformats.org/presentationml/2006/main">
  <p:tag name="TIMING" val="|0.5"/>
</p:tagLst>
</file>

<file path=ppt/tags/tag10.xml><?xml version="1.0" encoding="utf-8"?>
<p:tagLst xmlns:a="http://schemas.openxmlformats.org/drawingml/2006/main" xmlns:r="http://schemas.openxmlformats.org/officeDocument/2006/relationships" xmlns:p="http://schemas.openxmlformats.org/presentationml/2006/main">
  <p:tag name="TIMING" val="|27.6"/>
</p:tagLst>
</file>

<file path=ppt/tags/tag11.xml><?xml version="1.0" encoding="utf-8"?>
<p:tagLst xmlns:a="http://schemas.openxmlformats.org/drawingml/2006/main" xmlns:r="http://schemas.openxmlformats.org/officeDocument/2006/relationships" xmlns:p="http://schemas.openxmlformats.org/presentationml/2006/main">
  <p:tag name="TIMING" val="|7.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292</TotalTime>
  <Words>918</Words>
  <Application>Microsoft Office PowerPoint</Application>
  <PresentationFormat>On-screen Show (4:3)</PresentationFormat>
  <Paragraphs>39</Paragraphs>
  <Slides>11</Slides>
  <Notes>0</Notes>
  <HiddenSlides>0</HiddenSlides>
  <MMClips>11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Trebuchet MS</vt:lpstr>
      <vt:lpstr>Wingdings</vt:lpstr>
      <vt:lpstr>Wingdings 2</vt:lpstr>
      <vt:lpstr>Opulent</vt:lpstr>
      <vt:lpstr>case management helping to prevent veterans from homelessness !</vt:lpstr>
      <vt:lpstr>Introduction</vt:lpstr>
      <vt:lpstr>Information about the article </vt:lpstr>
      <vt:lpstr>Brief statement about which Lesson in the course the article applies to and why</vt:lpstr>
      <vt:lpstr>Essential elements of the article </vt:lpstr>
      <vt:lpstr>The purpose of the article</vt:lpstr>
      <vt:lpstr>Description of the methods used by the authors</vt:lpstr>
      <vt:lpstr>PowerPoint Presentation</vt:lpstr>
      <vt:lpstr>◦Description of the essential results and conclusions.</vt:lpstr>
      <vt:lpstr>Description of why this is valuable information related to case management</vt:lpstr>
      <vt:lpstr>Resource </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kind of attitude do you need to have to be a CM?</dc:title>
  <dc:creator>Carin</dc:creator>
  <cp:lastModifiedBy>Student Student</cp:lastModifiedBy>
  <cp:revision>16</cp:revision>
  <dcterms:created xsi:type="dcterms:W3CDTF">2015-04-01T22:34:31Z</dcterms:created>
  <dcterms:modified xsi:type="dcterms:W3CDTF">2015-04-02T16:05:01Z</dcterms:modified>
</cp:coreProperties>
</file>