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5" r:id="rId6"/>
    <p:sldId id="262" r:id="rId7"/>
    <p:sldId id="264" r:id="rId8"/>
    <p:sldId id="263" r:id="rId9"/>
    <p:sldId id="267"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3730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781024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1700551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3C041C-D53E-49BA-8430-F200F61838A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1968558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3C041C-D53E-49BA-8430-F200F61838A8}" type="datetimeFigureOut">
              <a:rPr lang="en-US" smtClean="0"/>
              <a:t>4/1/2015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3940286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3C041C-D53E-49BA-8430-F200F61838A8}" type="datetimeFigureOut">
              <a:rPr lang="en-US" smtClean="0"/>
              <a:t>4/1/2015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2816762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C041C-D53E-49BA-8430-F200F61838A8}" type="datetimeFigureOut">
              <a:rPr lang="en-US" smtClean="0"/>
              <a:t>4/1/2015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3470701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C041C-D53E-49BA-8430-F200F61838A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370721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C041C-D53E-49BA-8430-F200F61838A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38134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9D3C041C-D53E-49BA-8430-F200F61838A8}" type="datetimeFigureOut">
              <a:rPr lang="en-US" smtClean="0"/>
              <a:t>4/1/2015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4078843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414598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75736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631938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83734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1880685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1063089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3C041C-D53E-49BA-8430-F200F61838A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C6ED5-9D33-4070-8580-2C4DF13B8C35}" type="slidenum">
              <a:rPr lang="en-US" smtClean="0"/>
              <a:t>‹#›</a:t>
            </a:fld>
            <a:endParaRPr lang="en-US"/>
          </a:p>
        </p:txBody>
      </p:sp>
    </p:spTree>
    <p:extLst>
      <p:ext uri="{BB962C8B-B14F-4D97-AF65-F5344CB8AC3E}">
        <p14:creationId xmlns:p14="http://schemas.microsoft.com/office/powerpoint/2010/main" val="437440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D3C041C-D53E-49BA-8430-F200F61838A8}" type="datetimeFigureOut">
              <a:rPr lang="en-US" smtClean="0"/>
              <a:t>4/1/2015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B7C6ED5-9D33-4070-8580-2C4DF13B8C35}" type="slidenum">
              <a:rPr lang="en-US" smtClean="0"/>
              <a:t>‹#›</a:t>
            </a:fld>
            <a:endParaRPr lang="en-US"/>
          </a:p>
        </p:txBody>
      </p:sp>
    </p:spTree>
    <p:extLst>
      <p:ext uri="{BB962C8B-B14F-4D97-AF65-F5344CB8AC3E}">
        <p14:creationId xmlns:p14="http://schemas.microsoft.com/office/powerpoint/2010/main" val="9572537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hyperlink" Target="http://ptsd.about.com/od/causesanddevelopment/a/traumaevents.htm" TargetMode="External"/><Relationship Id="rId4" Type="http://schemas.openxmlformats.org/officeDocument/2006/relationships/hyperlink" Target="http://ptsd.about.com/od/glossary/g/anxietydisdef.htm"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082526" cy="3383925"/>
          </a:xfrm>
        </p:spPr>
        <p:txBody>
          <a:bodyPr>
            <a:normAutofit/>
          </a:bodyPr>
          <a:lstStyle/>
          <a:p>
            <a:pPr algn="ctr"/>
            <a:r>
              <a:rPr lang="en-US" dirty="0" smtClean="0"/>
              <a:t>Service Dogs for those with P.T.S.D.</a:t>
            </a:r>
            <a:br>
              <a:rPr lang="en-US" dirty="0" smtClean="0"/>
            </a:br>
            <a:endParaRPr lang="en-US" dirty="0"/>
          </a:p>
        </p:txBody>
      </p:sp>
      <p:sp>
        <p:nvSpPr>
          <p:cNvPr id="3" name="Subtitle 2"/>
          <p:cNvSpPr>
            <a:spLocks noGrp="1"/>
          </p:cNvSpPr>
          <p:nvPr>
            <p:ph type="subTitle" idx="1"/>
          </p:nvPr>
        </p:nvSpPr>
        <p:spPr/>
        <p:txBody>
          <a:bodyPr/>
          <a:lstStyle/>
          <a:p>
            <a:r>
              <a:rPr lang="en-US" dirty="0" smtClean="0">
                <a:solidFill>
                  <a:schemeClr val="tx1"/>
                </a:solidFill>
              </a:rPr>
              <a:t>Presented by: Heather Micue</a:t>
            </a:r>
            <a:endParaRPr lang="en-US" dirty="0">
              <a:solidFill>
                <a:schemeClr val="tx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1880021"/>
      </p:ext>
    </p:extLst>
  </p:cSld>
  <p:clrMapOvr>
    <a:masterClrMapping/>
  </p:clrMapOvr>
  <mc:AlternateContent xmlns:mc="http://schemas.openxmlformats.org/markup-compatibility/2006">
    <mc:Choice xmlns:p14="http://schemas.microsoft.com/office/powerpoint/2010/main" Requires="p14">
      <p:transition spd="slow" p14:dur="2000" advTm="21887"/>
    </mc:Choice>
    <mc:Fallback>
      <p:transition spd="slow" advTm="21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PTSD is a type of </a:t>
            </a:r>
            <a:r>
              <a:rPr lang="en-US" dirty="0">
                <a:hlinkClick r:id="rId4"/>
              </a:rPr>
              <a:t>anxiety disorder</a:t>
            </a:r>
            <a:r>
              <a:rPr lang="en-US" dirty="0"/>
              <a:t> that occurs “post-trauma” or after being </a:t>
            </a:r>
            <a:r>
              <a:rPr lang="en-US" dirty="0">
                <a:hlinkClick r:id="rId5"/>
              </a:rPr>
              <a:t>exposed to some kind of traumatic event</a:t>
            </a:r>
            <a:r>
              <a:rPr lang="en-US" dirty="0"/>
              <a:t>.</a:t>
            </a:r>
          </a:p>
        </p:txBody>
      </p:sp>
      <p:sp>
        <p:nvSpPr>
          <p:cNvPr id="3" name="Content Placeholder 2"/>
          <p:cNvSpPr>
            <a:spLocks noGrp="1"/>
          </p:cNvSpPr>
          <p:nvPr>
            <p:ph idx="1"/>
          </p:nvPr>
        </p:nvSpPr>
        <p:spPr/>
        <p:txBody>
          <a:bodyPr>
            <a:normAutofit/>
          </a:bodyPr>
          <a:lstStyle/>
          <a:p>
            <a:r>
              <a:rPr lang="en-US" sz="3600" dirty="0" smtClean="0">
                <a:solidFill>
                  <a:schemeClr val="tx1"/>
                </a:solidFill>
              </a:rPr>
              <a:t>What is P.T.S.D.?</a:t>
            </a:r>
            <a:endParaRPr lang="en-US" sz="3600" dirty="0">
              <a:solidFill>
                <a:schemeClr val="tx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74938281"/>
      </p:ext>
    </p:extLst>
  </p:cSld>
  <p:clrMapOvr>
    <a:masterClrMapping/>
  </p:clrMapOvr>
  <mc:AlternateContent xmlns:mc="http://schemas.openxmlformats.org/markup-compatibility/2006">
    <mc:Choice xmlns:p14="http://schemas.microsoft.com/office/powerpoint/2010/main" Requires="p14">
      <p:transition spd="slow" p14:dur="2000" advTm="13631"/>
    </mc:Choice>
    <mc:Fallback>
      <p:transition spd="slow" advTm="13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p:cNvPicPr>
            <a:picLocks noGrp="1" noChangeAspect="1"/>
          </p:cNvPicPr>
          <p:nvPr>
            <p:ph type="pic" idx="1"/>
          </p:nvPr>
        </p:nvPicPr>
        <p:blipFill>
          <a:blip r:embed="rId4">
            <a:extLst>
              <a:ext uri="{28A0092B-C50C-407E-A947-70E740481C1C}">
                <a14:useLocalDpi xmlns:a14="http://schemas.microsoft.com/office/drawing/2010/main" val="0"/>
              </a:ext>
            </a:extLst>
          </a:blip>
          <a:srcRect l="11124" r="11124"/>
          <a:stretch>
            <a:fillRect/>
          </a:stretch>
        </p:blipFill>
        <p:spPr>
          <a:xfrm>
            <a:off x="989013" y="914400"/>
            <a:ext cx="3281362" cy="4572000"/>
          </a:xfrm>
        </p:spPr>
      </p:pic>
      <p:sp>
        <p:nvSpPr>
          <p:cNvPr id="4" name="Text Placeholder 3"/>
          <p:cNvSpPr>
            <a:spLocks noGrp="1"/>
          </p:cNvSpPr>
          <p:nvPr>
            <p:ph type="body" sz="half" idx="2"/>
          </p:nvPr>
        </p:nvSpPr>
        <p:spPr/>
        <p:txBody>
          <a:bodyPr>
            <a:normAutofit/>
          </a:bodyPr>
          <a:lstStyle/>
          <a:p>
            <a:r>
              <a:rPr lang="en-US" sz="3200" dirty="0" smtClean="0">
                <a:solidFill>
                  <a:schemeClr val="tx1"/>
                </a:solidFill>
              </a:rPr>
              <a:t>Would this service dog be right for you?</a:t>
            </a:r>
            <a:endParaRPr lang="en-US" sz="3200" dirty="0">
              <a:solidFill>
                <a:schemeClr val="tx1"/>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57059783"/>
      </p:ext>
    </p:extLst>
  </p:cSld>
  <p:clrMapOvr>
    <a:masterClrMapping/>
  </p:clrMapOvr>
  <mc:AlternateContent xmlns:mc="http://schemas.openxmlformats.org/markup-compatibility/2006">
    <mc:Choice xmlns:p14="http://schemas.microsoft.com/office/powerpoint/2010/main" Requires="p14">
      <p:transition spd="slow" p14:dur="2000" advTm="4400"/>
    </mc:Choice>
    <mc:Fallback>
      <p:transition spd="slow" advTm="4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614" y="1133341"/>
            <a:ext cx="7559899" cy="5016758"/>
          </a:xfrm>
          <a:prstGeom prst="rect">
            <a:avLst/>
          </a:prstGeom>
        </p:spPr>
        <p:txBody>
          <a:bodyPr wrap="square">
            <a:spAutoFit/>
          </a:bodyPr>
          <a:lstStyle/>
          <a:p>
            <a:r>
              <a:rPr lang="en-US" sz="3200" dirty="0" smtClean="0"/>
              <a:t>In 2010, the Department of Justice released a revised set of regulations for service dogs with respect to title II (state and local government services) and title III (public accommodations</a:t>
            </a:r>
          </a:p>
          <a:p>
            <a:r>
              <a:rPr lang="en-US" sz="3200" dirty="0" smtClean="0"/>
              <a:t>and commercial facilities) of the ADA. These regulations address the rights of service dog handlers in almost all public spaces.</a:t>
            </a:r>
            <a:endParaRPr lang="en-US" sz="320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34652572"/>
      </p:ext>
    </p:extLst>
  </p:cSld>
  <p:clrMapOvr>
    <a:masterClrMapping/>
  </p:clrMapOvr>
  <mc:AlternateContent xmlns:mc="http://schemas.openxmlformats.org/markup-compatibility/2006">
    <mc:Choice xmlns:p14="http://schemas.microsoft.com/office/powerpoint/2010/main" Requires="p14">
      <p:transition spd="slow" p14:dur="2000" advTm="22887"/>
    </mc:Choice>
    <mc:Fallback>
      <p:transition spd="slow" advTm="22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594" y="545911"/>
            <a:ext cx="7963018" cy="859808"/>
          </a:xfrm>
        </p:spPr>
        <p:txBody>
          <a:bodyPr>
            <a:normAutofit/>
          </a:bodyPr>
          <a:lstStyle/>
          <a:p>
            <a:pPr algn="ctr"/>
            <a:r>
              <a:rPr lang="en-US" dirty="0" smtClean="0"/>
              <a:t>Service Dog information</a:t>
            </a:r>
            <a:endParaRPr lang="en-US" dirty="0"/>
          </a:p>
        </p:txBody>
      </p:sp>
      <p:sp>
        <p:nvSpPr>
          <p:cNvPr id="3" name="Text Placeholder 2"/>
          <p:cNvSpPr>
            <a:spLocks noGrp="1"/>
          </p:cNvSpPr>
          <p:nvPr>
            <p:ph type="body" idx="1"/>
          </p:nvPr>
        </p:nvSpPr>
        <p:spPr>
          <a:xfrm>
            <a:off x="1405719" y="2047164"/>
            <a:ext cx="8420668" cy="3630305"/>
          </a:xfrm>
        </p:spPr>
        <p:txBody>
          <a:bodyPr>
            <a:normAutofit/>
          </a:bodyPr>
          <a:lstStyle/>
          <a:p>
            <a:r>
              <a:rPr lang="en-US" dirty="0">
                <a:solidFill>
                  <a:schemeClr val="tx1"/>
                </a:solidFill>
              </a:rPr>
              <a:t>Service dogs are dogs that have been individually trained to perform a specific task for individuals who have disabilities. The disabilities can vary greatly, and so do the tasks that the service dogs perform. Service dogs can aid in navigation for people who are hearing- and visually impaired, assist an individual who is having a seizure, calm an individual who suffers from Post-Traumatic</a:t>
            </a:r>
          </a:p>
          <a:p>
            <a:r>
              <a:rPr lang="en-US" dirty="0">
                <a:solidFill>
                  <a:schemeClr val="tx1"/>
                </a:solidFill>
              </a:rPr>
              <a:t>Stress Disorder, and even dial 911 in the event of an emergency. Many disabled individuals depend on them every day to help them live their everyday </a:t>
            </a:r>
            <a:r>
              <a:rPr lang="en-US" dirty="0" smtClean="0">
                <a:solidFill>
                  <a:schemeClr val="tx1"/>
                </a:solidFill>
              </a:rPr>
              <a:t>lives.</a:t>
            </a:r>
            <a:endParaRPr lang="en-US" dirty="0">
              <a:solidFill>
                <a:schemeClr val="tx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4093155"/>
      </p:ext>
    </p:extLst>
  </p:cSld>
  <p:clrMapOvr>
    <a:masterClrMapping/>
  </p:clrMapOvr>
  <mc:AlternateContent xmlns:mc="http://schemas.openxmlformats.org/markup-compatibility/2006">
    <mc:Choice xmlns:p14="http://schemas.microsoft.com/office/powerpoint/2010/main" Requires="p14">
      <p:transition spd="slow" p14:dur="2000" advTm="44048"/>
    </mc:Choice>
    <mc:Fallback>
      <p:transition spd="slow" advTm="44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Which Registration is right for my dog?</a:t>
            </a:r>
            <a:br>
              <a:rPr lang="en-US" dirty="0" smtClean="0"/>
            </a:br>
            <a:endParaRPr lang="en-US" dirty="0"/>
          </a:p>
        </p:txBody>
      </p:sp>
      <p:sp>
        <p:nvSpPr>
          <p:cNvPr id="3" name="Text Placeholder 2"/>
          <p:cNvSpPr>
            <a:spLocks noGrp="1"/>
          </p:cNvSpPr>
          <p:nvPr>
            <p:ph type="body" idx="1"/>
          </p:nvPr>
        </p:nvSpPr>
        <p:spPr/>
        <p:txBody>
          <a:bodyPr/>
          <a:lstStyle/>
          <a:p>
            <a:pPr algn="ctr"/>
            <a:r>
              <a:rPr lang="en-US" dirty="0" smtClean="0"/>
              <a:t>Service Dog</a:t>
            </a:r>
            <a:endParaRPr lang="en-US" dirty="0"/>
          </a:p>
        </p:txBody>
      </p:sp>
      <p:sp>
        <p:nvSpPr>
          <p:cNvPr id="4" name="Content Placeholder 3"/>
          <p:cNvSpPr>
            <a:spLocks noGrp="1"/>
          </p:cNvSpPr>
          <p:nvPr>
            <p:ph sz="half" idx="2"/>
          </p:nvPr>
        </p:nvSpPr>
        <p:spPr/>
        <p:txBody>
          <a:bodyPr/>
          <a:lstStyle/>
          <a:p>
            <a:r>
              <a:rPr lang="en-US" dirty="0">
                <a:solidFill>
                  <a:schemeClr val="tx1"/>
                </a:solidFill>
              </a:rPr>
              <a:t>Mobility issues, visual impairment (blindness), hearing impairment (</a:t>
            </a:r>
            <a:r>
              <a:rPr lang="en-US" sz="2400" dirty="0">
                <a:solidFill>
                  <a:schemeClr val="tx1"/>
                </a:solidFill>
              </a:rPr>
              <a:t>deafness</a:t>
            </a:r>
            <a:r>
              <a:rPr lang="en-US" dirty="0">
                <a:solidFill>
                  <a:schemeClr val="tx1"/>
                </a:solidFill>
              </a:rPr>
              <a:t>), seizures, diabetes, PTSD, autism, epilepsy, multiple sclerosis (MS), and other physical/mental disabilities</a:t>
            </a:r>
            <a:endParaRPr lang="en-US" dirty="0">
              <a:solidFill>
                <a:schemeClr val="tx1"/>
              </a:solidFill>
            </a:endParaRPr>
          </a:p>
        </p:txBody>
      </p:sp>
      <p:sp>
        <p:nvSpPr>
          <p:cNvPr id="5" name="Text Placeholder 4"/>
          <p:cNvSpPr>
            <a:spLocks noGrp="1"/>
          </p:cNvSpPr>
          <p:nvPr>
            <p:ph type="body" sz="quarter" idx="3"/>
          </p:nvPr>
        </p:nvSpPr>
        <p:spPr/>
        <p:txBody>
          <a:bodyPr/>
          <a:lstStyle/>
          <a:p>
            <a:pPr algn="ctr"/>
            <a:r>
              <a:rPr lang="en-US" dirty="0" smtClean="0"/>
              <a:t>Emotional and Support Dog</a:t>
            </a:r>
          </a:p>
          <a:p>
            <a:endParaRPr lang="en-US" dirty="0"/>
          </a:p>
        </p:txBody>
      </p:sp>
      <p:sp>
        <p:nvSpPr>
          <p:cNvPr id="6" name="Content Placeholder 5"/>
          <p:cNvSpPr>
            <a:spLocks noGrp="1"/>
          </p:cNvSpPr>
          <p:nvPr>
            <p:ph sz="quarter" idx="4"/>
          </p:nvPr>
        </p:nvSpPr>
        <p:spPr/>
        <p:txBody>
          <a:bodyPr/>
          <a:lstStyle/>
          <a:p>
            <a:r>
              <a:rPr lang="en-US" dirty="0" smtClean="0">
                <a:solidFill>
                  <a:schemeClr val="tx1"/>
                </a:solidFill>
              </a:rPr>
              <a:t>Depression</a:t>
            </a:r>
            <a:r>
              <a:rPr lang="en-US" dirty="0">
                <a:solidFill>
                  <a:schemeClr val="tx1"/>
                </a:solidFill>
              </a:rPr>
              <a:t>, anxiety, panic attacks, mood disorders, bipolar disorder, PTSD (post traumatic stress disorder), and other emotional/psychological </a:t>
            </a:r>
            <a:r>
              <a:rPr lang="en-US" dirty="0" smtClean="0">
                <a:solidFill>
                  <a:schemeClr val="tx1"/>
                </a:solidFill>
              </a:rPr>
              <a:t>conditions.</a:t>
            </a:r>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57293012"/>
      </p:ext>
    </p:extLst>
  </p:cSld>
  <p:clrMapOvr>
    <a:masterClrMapping/>
  </p:clrMapOvr>
  <mc:AlternateContent xmlns:mc="http://schemas.openxmlformats.org/markup-compatibility/2006">
    <mc:Choice xmlns:p14="http://schemas.microsoft.com/office/powerpoint/2010/main" Requires="p14">
      <p:transition spd="slow" p14:dur="2000" advTm="13773"/>
    </mc:Choice>
    <mc:Fallback>
      <p:transition spd="slow" advTm="13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dog then needs training </a:t>
            </a:r>
            <a:endParaRPr lang="en-US" dirty="0"/>
          </a:p>
        </p:txBody>
      </p:sp>
      <p:pic>
        <p:nvPicPr>
          <p:cNvPr id="7" name="Content Placeholder 6"/>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52131" y="779395"/>
            <a:ext cx="4946616" cy="3533297"/>
          </a:xfr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71396000"/>
      </p:ext>
    </p:extLst>
  </p:cSld>
  <p:clrMapOvr>
    <a:masterClrMapping/>
  </p:clrMapOvr>
  <mc:AlternateContent xmlns:mc="http://schemas.openxmlformats.org/markup-compatibility/2006">
    <mc:Choice xmlns:p14="http://schemas.microsoft.com/office/powerpoint/2010/main" Requires="p14">
      <p:transition spd="slow" p14:dur="2000" advTm="5819"/>
    </mc:Choice>
    <mc:Fallback>
      <p:transition spd="slow" advTm="5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0370" y="711344"/>
            <a:ext cx="7792873" cy="369332"/>
          </a:xfrm>
          <a:prstGeom prst="rect">
            <a:avLst/>
          </a:prstGeom>
        </p:spPr>
        <p:txBody>
          <a:bodyPr wrap="square">
            <a:spAutoFit/>
          </a:bodyPr>
          <a:lstStyle/>
          <a:p>
            <a:r>
              <a:rPr lang="en-US" b="1" dirty="0" smtClean="0"/>
              <a:t>Can I take my service dog anywhere?</a:t>
            </a:r>
            <a:endParaRPr lang="en-US" dirty="0"/>
          </a:p>
        </p:txBody>
      </p:sp>
      <p:sp>
        <p:nvSpPr>
          <p:cNvPr id="3" name="Rectangle 2"/>
          <p:cNvSpPr/>
          <p:nvPr/>
        </p:nvSpPr>
        <p:spPr>
          <a:xfrm>
            <a:off x="232012" y="1433015"/>
            <a:ext cx="8911988" cy="369332"/>
          </a:xfrm>
          <a:prstGeom prst="rect">
            <a:avLst/>
          </a:prstGeom>
        </p:spPr>
        <p:txBody>
          <a:bodyPr wrap="square">
            <a:spAutoFit/>
          </a:bodyPr>
          <a:lstStyle/>
          <a:p>
            <a:r>
              <a:rPr lang="en-US" b="1" dirty="0" smtClean="0"/>
              <a:t>What if someone has a fear or allergy of dogs, will my service dog be allowed?</a:t>
            </a:r>
            <a:endParaRPr lang="en-US" dirty="0"/>
          </a:p>
        </p:txBody>
      </p:sp>
      <p:sp>
        <p:nvSpPr>
          <p:cNvPr id="4" name="Rectangle 3"/>
          <p:cNvSpPr/>
          <p:nvPr/>
        </p:nvSpPr>
        <p:spPr>
          <a:xfrm>
            <a:off x="232012" y="2606723"/>
            <a:ext cx="8911988" cy="369332"/>
          </a:xfrm>
          <a:prstGeom prst="rect">
            <a:avLst/>
          </a:prstGeom>
        </p:spPr>
        <p:txBody>
          <a:bodyPr wrap="square">
            <a:spAutoFit/>
          </a:bodyPr>
          <a:lstStyle/>
          <a:p>
            <a:r>
              <a:rPr lang="en-US" b="1" dirty="0" smtClean="0"/>
              <a:t>Can I be asked to leave if my service dog is being disruptive?</a:t>
            </a:r>
            <a:endParaRPr lang="en-US" dirty="0"/>
          </a:p>
        </p:txBody>
      </p:sp>
      <p:sp>
        <p:nvSpPr>
          <p:cNvPr id="5" name="Rectangle 4"/>
          <p:cNvSpPr/>
          <p:nvPr/>
        </p:nvSpPr>
        <p:spPr>
          <a:xfrm>
            <a:off x="232013" y="3567946"/>
            <a:ext cx="8449792" cy="369332"/>
          </a:xfrm>
          <a:prstGeom prst="rect">
            <a:avLst/>
          </a:prstGeom>
        </p:spPr>
        <p:txBody>
          <a:bodyPr wrap="square">
            <a:spAutoFit/>
          </a:bodyPr>
          <a:lstStyle/>
          <a:p>
            <a:r>
              <a:rPr lang="en-US" b="1" dirty="0" smtClean="0"/>
              <a:t>Does my service dog have to be on a leash?</a:t>
            </a:r>
            <a:endParaRPr lang="en-US" dirty="0"/>
          </a:p>
        </p:txBody>
      </p:sp>
      <p:sp>
        <p:nvSpPr>
          <p:cNvPr id="6" name="Rectangle 5"/>
          <p:cNvSpPr/>
          <p:nvPr/>
        </p:nvSpPr>
        <p:spPr>
          <a:xfrm>
            <a:off x="232011" y="2014832"/>
            <a:ext cx="12487701" cy="369332"/>
          </a:xfrm>
          <a:prstGeom prst="rect">
            <a:avLst/>
          </a:prstGeom>
        </p:spPr>
        <p:txBody>
          <a:bodyPr wrap="square">
            <a:spAutoFit/>
          </a:bodyPr>
          <a:lstStyle/>
          <a:p>
            <a:r>
              <a:rPr lang="en-US" b="1" dirty="0" smtClean="0"/>
              <a:t>What do I do if I am refused entry or questioned by a business?</a:t>
            </a:r>
            <a:endParaRPr lang="en-US" dirty="0"/>
          </a:p>
        </p:txBody>
      </p:sp>
      <p:sp>
        <p:nvSpPr>
          <p:cNvPr id="7" name="Rectangle 6"/>
          <p:cNvSpPr/>
          <p:nvPr/>
        </p:nvSpPr>
        <p:spPr>
          <a:xfrm>
            <a:off x="232011" y="3105835"/>
            <a:ext cx="8911989" cy="369332"/>
          </a:xfrm>
          <a:prstGeom prst="rect">
            <a:avLst/>
          </a:prstGeom>
        </p:spPr>
        <p:txBody>
          <a:bodyPr wrap="square">
            <a:spAutoFit/>
          </a:bodyPr>
          <a:lstStyle/>
          <a:p>
            <a:r>
              <a:rPr lang="en-US" b="1" dirty="0" smtClean="0"/>
              <a:t>Are businesses allowed to question me or refuse to give me service?</a:t>
            </a: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01149869"/>
      </p:ext>
    </p:extLst>
  </p:cSld>
  <p:clrMapOvr>
    <a:masterClrMapping/>
  </p:clrMapOvr>
  <mc:AlternateContent xmlns:mc="http://schemas.openxmlformats.org/markup-compatibility/2006">
    <mc:Choice xmlns:p14="http://schemas.microsoft.com/office/powerpoint/2010/main" Requires="p14">
      <p:transition spd="slow" p14:dur="2000" advTm="28494"/>
    </mc:Choice>
    <mc:Fallback>
      <p:transition spd="slow" advTm="28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for most of the questions that are asked…the service dogs are able to go anywhere with their “person”</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Text Placeholder 3"/>
          <p:cNvSpPr>
            <a:spLocks noGrp="1"/>
          </p:cNvSpPr>
          <p:nvPr>
            <p:ph type="body" idx="1"/>
          </p:nvPr>
        </p:nvSpPr>
        <p:spPr/>
        <p:txBody>
          <a:bodyPr/>
          <a:lstStyle/>
          <a:p>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01841505"/>
      </p:ext>
    </p:extLst>
  </p:cSld>
  <p:clrMapOvr>
    <a:masterClrMapping/>
  </p:clrMapOvr>
  <mc:AlternateContent xmlns:mc="http://schemas.openxmlformats.org/markup-compatibility/2006">
    <mc:Choice xmlns:p14="http://schemas.microsoft.com/office/powerpoint/2010/main" Requires="p14">
      <p:transition spd="slow" p14:dur="2000" advTm="7829"/>
    </mc:Choice>
    <mc:Fallback>
      <p:transition spd="slow" advTm="7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77673"/>
            <a:ext cx="8534400" cy="3875964"/>
          </a:xfrm>
        </p:spPr>
        <p:txBody>
          <a:bodyPr/>
          <a:lstStyle/>
          <a:p>
            <a:pPr algn="ctr"/>
            <a:r>
              <a:rPr lang="en-US" dirty="0" smtClean="0"/>
              <a:t>The end …woof!!!!!</a:t>
            </a:r>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43188970"/>
      </p:ext>
    </p:extLst>
  </p:cSld>
  <p:clrMapOvr>
    <a:masterClrMapping/>
  </p:clrMapOvr>
  <mc:AlternateContent xmlns:mc="http://schemas.openxmlformats.org/markup-compatibility/2006">
    <mc:Choice xmlns:p14="http://schemas.microsoft.com/office/powerpoint/2010/main" Requires="p14">
      <p:transition spd="slow" p14:dur="2000" advTm="6151"/>
    </mc:Choice>
    <mc:Fallback>
      <p:transition spd="slow" advTm="6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237</TotalTime>
  <Words>387</Words>
  <Application>Microsoft Office PowerPoint</Application>
  <PresentationFormat>Widescreen</PresentationFormat>
  <Paragraphs>24</Paragraphs>
  <Slides>10</Slides>
  <Notes>0</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Slice</vt:lpstr>
      <vt:lpstr>Service Dogs for those with P.T.S.D. </vt:lpstr>
      <vt:lpstr>PTSD is a type of anxiety disorder that occurs “post-trauma” or after being exposed to some kind of traumatic event.</vt:lpstr>
      <vt:lpstr>PowerPoint Presentation</vt:lpstr>
      <vt:lpstr>PowerPoint Presentation</vt:lpstr>
      <vt:lpstr>Service Dog information</vt:lpstr>
      <vt:lpstr>Which Registration is right for my dog? </vt:lpstr>
      <vt:lpstr>The dog then needs training </vt:lpstr>
      <vt:lpstr>PowerPoint Presentation</vt:lpstr>
      <vt:lpstr>So for most of the questions that are asked…the service dogs are able to go anywhere with their “person”</vt:lpstr>
      <vt:lpstr>The end …woof!!!!!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Dogs for those with P.T.S.D. </dc:title>
  <dc:creator>heather micue</dc:creator>
  <cp:lastModifiedBy>heather micue</cp:lastModifiedBy>
  <cp:revision>17</cp:revision>
  <dcterms:created xsi:type="dcterms:W3CDTF">2015-04-01T21:27:12Z</dcterms:created>
  <dcterms:modified xsi:type="dcterms:W3CDTF">2015-04-02T01:24:17Z</dcterms:modified>
</cp:coreProperties>
</file>