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3" r:id="rId1"/>
  </p:sldMasterIdLst>
  <p:sldIdLst>
    <p:sldId id="256" r:id="rId2"/>
    <p:sldId id="279" r:id="rId3"/>
    <p:sldId id="280" r:id="rId4"/>
    <p:sldId id="281" r:id="rId5"/>
    <p:sldId id="262" r:id="rId6"/>
    <p:sldId id="257" r:id="rId7"/>
    <p:sldId id="258" r:id="rId8"/>
    <p:sldId id="259" r:id="rId9"/>
    <p:sldId id="260" r:id="rId10"/>
    <p:sldId id="261" r:id="rId11"/>
    <p:sldId id="263" r:id="rId12"/>
    <p:sldId id="265" r:id="rId13"/>
    <p:sldId id="264" r:id="rId14"/>
    <p:sldId id="266" r:id="rId15"/>
    <p:sldId id="267" r:id="rId16"/>
    <p:sldId id="277" r:id="rId17"/>
    <p:sldId id="268" r:id="rId18"/>
    <p:sldId id="278" r:id="rId19"/>
    <p:sldId id="269" r:id="rId20"/>
    <p:sldId id="270" r:id="rId21"/>
    <p:sldId id="271" r:id="rId22"/>
    <p:sldId id="272" r:id="rId23"/>
    <p:sldId id="273" r:id="rId24"/>
    <p:sldId id="282" r:id="rId25"/>
    <p:sldId id="274" r:id="rId26"/>
    <p:sldId id="27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E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85767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849244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898312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1042752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191450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641362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984025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842449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F2DDE9-71EF-4CB5-ABDE-5D32F85FCE0C}" type="slidenum">
              <a:rPr lang="en-US" smtClean="0"/>
              <a:t>‹#›</a:t>
            </a:fld>
            <a:endParaRPr lang="en-US" dirty="0"/>
          </a:p>
        </p:txBody>
      </p:sp>
      <p:sp>
        <p:nvSpPr>
          <p:cNvPr id="5" name="Date Placeholder 4"/>
          <p:cNvSpPr>
            <a:spLocks noGrp="1"/>
          </p:cNvSpPr>
          <p:nvPr>
            <p:ph type="dt" sz="half" idx="10"/>
          </p:nvPr>
        </p:nvSpPr>
        <p:spPr/>
        <p:txBody>
          <a:bodyPr/>
          <a:lstStyle/>
          <a:p>
            <a:fld id="{CE73DC4B-EA9E-4CCB-A3BE-3152E724C2DC}" type="datetimeFigureOut">
              <a:rPr lang="en-US" smtClean="0"/>
              <a:t>4/1/2015</a:t>
            </a:fld>
            <a:endParaRPr lang="en-US" dirty="0"/>
          </a:p>
        </p:txBody>
      </p:sp>
    </p:spTree>
    <p:extLst>
      <p:ext uri="{BB962C8B-B14F-4D97-AF65-F5344CB8AC3E}">
        <p14:creationId xmlns:p14="http://schemas.microsoft.com/office/powerpoint/2010/main" val="3703992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715225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57124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900008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12758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709701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962790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73DC4B-EA9E-4CCB-A3BE-3152E724C2DC}" type="datetimeFigureOut">
              <a:rPr lang="en-US" smtClean="0"/>
              <a:t>4/1/2015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DDE9-71EF-4CB5-ABDE-5D32F85FCE0C}" type="slidenum">
              <a:rPr lang="en-US" smtClean="0"/>
              <a:t>‹#›</a:t>
            </a:fld>
            <a:endParaRPr lang="en-US" dirty="0"/>
          </a:p>
        </p:txBody>
      </p:sp>
    </p:spTree>
    <p:extLst>
      <p:ext uri="{BB962C8B-B14F-4D97-AF65-F5344CB8AC3E}">
        <p14:creationId xmlns:p14="http://schemas.microsoft.com/office/powerpoint/2010/main" val="2464614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73DC4B-EA9E-4CCB-A3BE-3152E724C2DC}" type="datetimeFigureOut">
              <a:rPr lang="en-US" smtClean="0"/>
              <a:t>4/1/2015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1F2DDE9-71EF-4CB5-ABDE-5D32F85FCE0C}" type="slidenum">
              <a:rPr lang="en-US" smtClean="0"/>
              <a:t>‹#›</a:t>
            </a:fld>
            <a:endParaRPr lang="en-US" dirty="0"/>
          </a:p>
        </p:txBody>
      </p:sp>
    </p:spTree>
    <p:extLst>
      <p:ext uri="{BB962C8B-B14F-4D97-AF65-F5344CB8AC3E}">
        <p14:creationId xmlns:p14="http://schemas.microsoft.com/office/powerpoint/2010/main" val="2226712965"/>
      </p:ext>
    </p:extLst>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 id="2147484175" r:id="rId12"/>
    <p:sldLayoutId id="2147484176" r:id="rId13"/>
    <p:sldLayoutId id="2147484177" r:id="rId14"/>
    <p:sldLayoutId id="2147484178" r:id="rId15"/>
    <p:sldLayoutId id="214748417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8.gi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9.jp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hyperlink" Target="http://www.xculture.org/" TargetMode="External"/><Relationship Id="rId5" Type="http://schemas.openxmlformats.org/officeDocument/2006/relationships/hyperlink" Target="http://www.crosshealth.com/" TargetMode="External"/><Relationship Id="rId4" Type="http://schemas.openxmlformats.org/officeDocument/2006/relationships/hyperlink" Target="http://erc.msh.org/quality&amp;cultur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omhrc.gov/clas" TargetMode="External"/><Relationship Id="rId2" Type="http://schemas.openxmlformats.org/officeDocument/2006/relationships/hyperlink" Target="http://www.amsa.org/div" TargetMode="External"/><Relationship Id="rId1" Type="http://schemas.openxmlformats.org/officeDocument/2006/relationships/slideLayout" Target="../slideLayouts/slideLayout2.xml"/><Relationship Id="rId4" Type="http://schemas.openxmlformats.org/officeDocument/2006/relationships/hyperlink" Target="http://healthlinks.washington.edu/clinical/ethom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3486"/>
            <a:ext cx="9144000" cy="3721995"/>
          </a:xfrm>
        </p:spPr>
        <p:txBody>
          <a:bodyPr/>
          <a:lstStyle/>
          <a:p>
            <a:pPr algn="ctr"/>
            <a:r>
              <a:rPr lang="en-US" sz="6000" dirty="0" smtClean="0"/>
              <a:t/>
            </a:r>
            <a:br>
              <a:rPr lang="en-US" sz="6000" dirty="0" smtClean="0"/>
            </a:br>
            <a:r>
              <a:rPr lang="en-US" sz="6000" dirty="0" smtClean="0"/>
              <a:t/>
            </a:r>
            <a:br>
              <a:rPr lang="en-US" sz="6000" dirty="0" smtClean="0"/>
            </a:br>
            <a:r>
              <a:rPr lang="en-US" sz="6000" dirty="0" smtClean="0"/>
              <a:t/>
            </a:r>
            <a:br>
              <a:rPr lang="en-US" sz="6000" dirty="0" smtClean="0"/>
            </a:br>
            <a:r>
              <a:rPr lang="en-US" sz="6000" b="1" dirty="0" smtClean="0">
                <a:solidFill>
                  <a:schemeClr val="accent2">
                    <a:lumMod val="75000"/>
                  </a:schemeClr>
                </a:solidFill>
              </a:rPr>
              <a:t>Cultural Diversity </a:t>
            </a:r>
            <a:br>
              <a:rPr lang="en-US" sz="6000" b="1" dirty="0" smtClean="0">
                <a:solidFill>
                  <a:schemeClr val="accent2">
                    <a:lumMod val="75000"/>
                  </a:schemeClr>
                </a:solidFill>
              </a:rPr>
            </a:br>
            <a:r>
              <a:rPr lang="en-US" sz="6000" b="1" dirty="0" smtClean="0">
                <a:solidFill>
                  <a:schemeClr val="accent2">
                    <a:lumMod val="75000"/>
                  </a:schemeClr>
                </a:solidFill>
              </a:rPr>
              <a:t>In</a:t>
            </a:r>
            <a:br>
              <a:rPr lang="en-US" sz="6000" b="1" dirty="0" smtClean="0">
                <a:solidFill>
                  <a:schemeClr val="accent2">
                    <a:lumMod val="75000"/>
                  </a:schemeClr>
                </a:solidFill>
              </a:rPr>
            </a:br>
            <a:r>
              <a:rPr lang="en-US" sz="6000" b="1" dirty="0" smtClean="0">
                <a:solidFill>
                  <a:schemeClr val="accent2">
                    <a:lumMod val="75000"/>
                  </a:schemeClr>
                </a:solidFill>
              </a:rPr>
              <a:t> Mental Health</a:t>
            </a:r>
            <a:endParaRPr lang="en-US" sz="6000" b="1" dirty="0">
              <a:solidFill>
                <a:schemeClr val="accent2">
                  <a:lumMod val="75000"/>
                </a:schemeClr>
              </a:solidFill>
            </a:endParaRPr>
          </a:p>
        </p:txBody>
      </p:sp>
      <p:sp>
        <p:nvSpPr>
          <p:cNvPr id="3" name="Subtitle 2"/>
          <p:cNvSpPr>
            <a:spLocks noGrp="1"/>
          </p:cNvSpPr>
          <p:nvPr>
            <p:ph type="subTitle" idx="1"/>
          </p:nvPr>
        </p:nvSpPr>
        <p:spPr>
          <a:xfrm>
            <a:off x="1524000" y="4288665"/>
            <a:ext cx="9144000" cy="1300766"/>
          </a:xfrm>
        </p:spPr>
        <p:txBody>
          <a:bodyPr>
            <a:normAutofit fontScale="70000" lnSpcReduction="20000"/>
          </a:bodyPr>
          <a:lstStyle/>
          <a:p>
            <a:pPr algn="ctr"/>
            <a:endParaRPr lang="en-US" sz="2800" dirty="0" smtClean="0"/>
          </a:p>
          <a:p>
            <a:pPr algn="ctr"/>
            <a:endParaRPr lang="en-US" sz="2800" dirty="0"/>
          </a:p>
          <a:p>
            <a:pPr algn="ctr"/>
            <a:r>
              <a:rPr lang="en-US" sz="5100" dirty="0" smtClean="0">
                <a:solidFill>
                  <a:schemeClr val="tx1"/>
                </a:solidFill>
              </a:rPr>
              <a:t>Kerry Veara</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518" y="4288665"/>
            <a:ext cx="3503055" cy="2329531"/>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42879" y="6096000"/>
            <a:ext cx="609600" cy="609600"/>
          </a:xfrm>
          <a:prstGeom prst="rect">
            <a:avLst/>
          </a:prstGeom>
        </p:spPr>
      </p:pic>
    </p:spTree>
    <p:extLst>
      <p:ext uri="{BB962C8B-B14F-4D97-AF65-F5344CB8AC3E}">
        <p14:creationId xmlns:p14="http://schemas.microsoft.com/office/powerpoint/2010/main" val="3067226978"/>
      </p:ext>
    </p:extLst>
  </p:cSld>
  <p:clrMapOvr>
    <a:masterClrMapping/>
  </p:clrMapOvr>
  <mc:AlternateContent xmlns:mc="http://schemas.openxmlformats.org/markup-compatibility/2006">
    <mc:Choice xmlns:p14="http://schemas.microsoft.com/office/powerpoint/2010/main" Requires="p14">
      <p:transition spd="slow" p14:dur="2000" advTm="5702"/>
    </mc:Choice>
    <mc:Fallback>
      <p:transition spd="slow" advTm="5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2">
                    <a:lumMod val="75000"/>
                  </a:schemeClr>
                </a:solidFill>
              </a:rPr>
              <a:t>Introduction</a:t>
            </a:r>
            <a:endParaRPr lang="en-US" sz="4000" b="1" dirty="0">
              <a:solidFill>
                <a:schemeClr val="accent2">
                  <a:lumMod val="75000"/>
                </a:schemeClr>
              </a:solidFill>
            </a:endParaRPr>
          </a:p>
        </p:txBody>
      </p:sp>
      <p:sp>
        <p:nvSpPr>
          <p:cNvPr id="3" name="Content Placeholder 2"/>
          <p:cNvSpPr>
            <a:spLocks noGrp="1"/>
          </p:cNvSpPr>
          <p:nvPr>
            <p:ph idx="1"/>
          </p:nvPr>
        </p:nvSpPr>
        <p:spPr>
          <a:xfrm>
            <a:off x="677334" y="1648497"/>
            <a:ext cx="8596668" cy="4392866"/>
          </a:xfrm>
        </p:spPr>
        <p:txBody>
          <a:bodyPr>
            <a:normAutofit/>
          </a:bodyPr>
          <a:lstStyle/>
          <a:p>
            <a:pPr marL="0" indent="0">
              <a:buNone/>
            </a:pPr>
            <a:r>
              <a:rPr lang="en-US" sz="2400" dirty="0" smtClean="0"/>
              <a:t>What is cultural diversity in mental health? </a:t>
            </a:r>
          </a:p>
          <a:p>
            <a:pPr marL="0" indent="0">
              <a:buNone/>
            </a:pPr>
            <a:endParaRPr lang="en-US" sz="2400" dirty="0" smtClean="0"/>
          </a:p>
          <a:p>
            <a:pPr marL="0" indent="0">
              <a:buNone/>
            </a:pPr>
            <a:r>
              <a:rPr lang="en-US" sz="2400" dirty="0" smtClean="0"/>
              <a:t> As the professional health care provider we will need to be culturally aware of the beliefs about the causes of mental illness, the influence of their culture that they have, and knowing the issues to consider during a cross-culture clinical consultation.   It is having cultural awareness that is needed to give the patient that feeling of trust and understanding to hopefully have a successful treatment.</a:t>
            </a:r>
            <a:endParaRPr lang="en-US" sz="24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84603390"/>
      </p:ext>
    </p:extLst>
  </p:cSld>
  <p:clrMapOvr>
    <a:masterClrMapping/>
  </p:clrMapOvr>
  <mc:AlternateContent xmlns:mc="http://schemas.openxmlformats.org/markup-compatibility/2006">
    <mc:Choice xmlns:p14="http://schemas.microsoft.com/office/powerpoint/2010/main" Requires="p14">
      <p:transition spd="slow" p14:dur="2000" advTm="33083"/>
    </mc:Choice>
    <mc:Fallback>
      <p:transition spd="slow" advTm="33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592428"/>
            <a:ext cx="8596668" cy="5448934"/>
          </a:xfrm>
        </p:spPr>
        <p:txBody>
          <a:bodyPr>
            <a:normAutofit/>
          </a:bodyPr>
          <a:lstStyle/>
          <a:p>
            <a:pPr marL="0" indent="0">
              <a:buNone/>
            </a:pPr>
            <a:r>
              <a:rPr lang="en-US" sz="3200" b="1" dirty="0" smtClean="0">
                <a:solidFill>
                  <a:schemeClr val="accent2">
                    <a:lumMod val="75000"/>
                  </a:schemeClr>
                </a:solidFill>
              </a:rPr>
              <a:t>Information about the Article:</a:t>
            </a:r>
          </a:p>
          <a:p>
            <a:pPr>
              <a:buFont typeface="Wingdings" panose="05000000000000000000" pitchFamily="2" charset="2"/>
              <a:buChar char="v"/>
            </a:pPr>
            <a:endParaRPr lang="en-US" sz="2000" b="1" dirty="0">
              <a:solidFill>
                <a:schemeClr val="accent2">
                  <a:lumMod val="75000"/>
                </a:schemeClr>
              </a:solidFill>
            </a:endParaRPr>
          </a:p>
          <a:p>
            <a:pPr>
              <a:buFont typeface="Wingdings" panose="05000000000000000000" pitchFamily="2" charset="2"/>
              <a:buChar char="v"/>
            </a:pPr>
            <a:r>
              <a:rPr lang="en-US" sz="2400" b="1" dirty="0" smtClean="0">
                <a:solidFill>
                  <a:schemeClr val="accent2">
                    <a:lumMod val="75000"/>
                  </a:schemeClr>
                </a:solidFill>
              </a:rPr>
              <a:t>Title:  </a:t>
            </a:r>
            <a:r>
              <a:rPr lang="en-US" sz="2400" dirty="0" smtClean="0">
                <a:solidFill>
                  <a:schemeClr val="tx1"/>
                </a:solidFill>
              </a:rPr>
              <a:t>Understanding</a:t>
            </a:r>
            <a:r>
              <a:rPr lang="en-US" sz="2400" b="1" dirty="0" smtClean="0">
                <a:solidFill>
                  <a:schemeClr val="tx1"/>
                </a:solidFill>
              </a:rPr>
              <a:t> </a:t>
            </a:r>
            <a:r>
              <a:rPr lang="en-US" sz="2400" dirty="0" smtClean="0">
                <a:solidFill>
                  <a:schemeClr val="tx1"/>
                </a:solidFill>
              </a:rPr>
              <a:t>Cultural Diversity in Mental Health</a:t>
            </a:r>
          </a:p>
          <a:p>
            <a:pPr>
              <a:buFont typeface="Wingdings" panose="05000000000000000000" pitchFamily="2" charset="2"/>
              <a:buChar char="v"/>
            </a:pPr>
            <a:endParaRPr lang="en-US" sz="2400" dirty="0">
              <a:solidFill>
                <a:schemeClr val="tx1"/>
              </a:solidFill>
            </a:endParaRPr>
          </a:p>
          <a:p>
            <a:pPr>
              <a:buFont typeface="Wingdings" panose="05000000000000000000" pitchFamily="2" charset="2"/>
              <a:buChar char="v"/>
            </a:pPr>
            <a:r>
              <a:rPr lang="en-US" sz="2400" b="1" dirty="0" smtClean="0">
                <a:solidFill>
                  <a:schemeClr val="accent2">
                    <a:lumMod val="75000"/>
                  </a:schemeClr>
                </a:solidFill>
              </a:rPr>
              <a:t>Authors:</a:t>
            </a:r>
            <a:r>
              <a:rPr lang="en-US" sz="2400" b="1" dirty="0" smtClean="0">
                <a:solidFill>
                  <a:schemeClr val="tx1"/>
                </a:solidFill>
              </a:rPr>
              <a:t>  </a:t>
            </a:r>
            <a:r>
              <a:rPr lang="en-US" sz="2400" dirty="0" err="1" smtClean="0">
                <a:solidFill>
                  <a:schemeClr val="tx1"/>
                </a:solidFill>
              </a:rPr>
              <a:t>Seah</a:t>
            </a:r>
            <a:r>
              <a:rPr lang="en-US" sz="2400" dirty="0" smtClean="0">
                <a:solidFill>
                  <a:schemeClr val="tx1"/>
                </a:solidFill>
              </a:rPr>
              <a:t> E,</a:t>
            </a:r>
            <a:r>
              <a:rPr lang="en-US" sz="2400" b="1" dirty="0" smtClean="0">
                <a:solidFill>
                  <a:schemeClr val="tx1"/>
                </a:solidFill>
              </a:rPr>
              <a:t> </a:t>
            </a:r>
            <a:r>
              <a:rPr lang="en-US" sz="2400" dirty="0" err="1" smtClean="0">
                <a:solidFill>
                  <a:schemeClr val="tx1"/>
                </a:solidFill>
              </a:rPr>
              <a:t>Tilbury</a:t>
            </a:r>
            <a:r>
              <a:rPr lang="en-US" sz="2400" dirty="0" smtClean="0">
                <a:solidFill>
                  <a:schemeClr val="tx1"/>
                </a:solidFill>
              </a:rPr>
              <a:t> F, Wright B, Rooney R.</a:t>
            </a:r>
          </a:p>
          <a:p>
            <a:pPr>
              <a:buFont typeface="Wingdings" panose="05000000000000000000" pitchFamily="2" charset="2"/>
              <a:buChar char="v"/>
            </a:pPr>
            <a:endParaRPr lang="en-US" sz="2400" b="1" dirty="0" smtClean="0">
              <a:solidFill>
                <a:schemeClr val="tx1"/>
              </a:solidFill>
            </a:endParaRPr>
          </a:p>
          <a:p>
            <a:pPr>
              <a:buFont typeface="Wingdings" panose="05000000000000000000" pitchFamily="2" charset="2"/>
              <a:buChar char="v"/>
            </a:pPr>
            <a:r>
              <a:rPr lang="en-US" sz="2400" b="1" dirty="0" smtClean="0">
                <a:solidFill>
                  <a:schemeClr val="accent2">
                    <a:lumMod val="75000"/>
                  </a:schemeClr>
                </a:solidFill>
              </a:rPr>
              <a:t>Journal Name:  </a:t>
            </a:r>
            <a:r>
              <a:rPr lang="en-US" sz="2400" dirty="0" smtClean="0">
                <a:solidFill>
                  <a:schemeClr val="tx1"/>
                </a:solidFill>
              </a:rPr>
              <a:t>Multicultural Mental Health Australia</a:t>
            </a:r>
          </a:p>
          <a:p>
            <a:pPr>
              <a:buFont typeface="Wingdings" panose="05000000000000000000" pitchFamily="2" charset="2"/>
              <a:buChar char="v"/>
            </a:pPr>
            <a:endParaRPr lang="en-US" sz="2400" dirty="0">
              <a:solidFill>
                <a:schemeClr val="tx1"/>
              </a:solidFill>
            </a:endParaRPr>
          </a:p>
          <a:p>
            <a:pPr>
              <a:buFont typeface="Wingdings" panose="05000000000000000000" pitchFamily="2" charset="2"/>
              <a:buChar char="v"/>
            </a:pPr>
            <a:r>
              <a:rPr lang="en-US" sz="2400" dirty="0" smtClean="0">
                <a:solidFill>
                  <a:schemeClr val="accent2">
                    <a:lumMod val="75000"/>
                  </a:schemeClr>
                </a:solidFill>
              </a:rPr>
              <a:t>Date of Publication:  </a:t>
            </a:r>
            <a:r>
              <a:rPr lang="en-US" sz="2400" dirty="0" smtClean="0">
                <a:solidFill>
                  <a:schemeClr val="tx1"/>
                </a:solidFill>
              </a:rPr>
              <a:t>2002</a:t>
            </a:r>
          </a:p>
          <a:p>
            <a:endParaRPr lang="en-US" sz="2000" b="1" dirty="0">
              <a:solidFill>
                <a:schemeClr val="accent2">
                  <a:lumMod val="75000"/>
                </a:schemeClr>
              </a:solidFill>
            </a:endParaRPr>
          </a:p>
          <a:p>
            <a:endParaRPr lang="en-US" sz="2000" b="1" dirty="0">
              <a:solidFill>
                <a:schemeClr val="accent2">
                  <a:lumMod val="75000"/>
                </a:schemeClr>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42879" y="6096000"/>
            <a:ext cx="609600" cy="609600"/>
          </a:xfrm>
          <a:prstGeom prst="rect">
            <a:avLst/>
          </a:prstGeom>
        </p:spPr>
      </p:pic>
    </p:spTree>
    <p:extLst>
      <p:ext uri="{BB962C8B-B14F-4D97-AF65-F5344CB8AC3E}">
        <p14:creationId xmlns:p14="http://schemas.microsoft.com/office/powerpoint/2010/main" val="617916398"/>
      </p:ext>
    </p:extLst>
  </p:cSld>
  <p:clrMapOvr>
    <a:masterClrMapping/>
  </p:clrMapOvr>
  <mc:AlternateContent xmlns:mc="http://schemas.openxmlformats.org/markup-compatibility/2006">
    <mc:Choice xmlns:p14="http://schemas.microsoft.com/office/powerpoint/2010/main" Requires="p14">
      <p:transition spd="slow" p14:dur="2000" advTm="19574"/>
    </mc:Choice>
    <mc:Fallback>
      <p:transition spd="slow" advTm="19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3387144"/>
            <a:ext cx="8596668" cy="2962141"/>
          </a:xfrm>
        </p:spPr>
        <p:txBody>
          <a:bodyPr>
            <a:normAutofit/>
          </a:bodyPr>
          <a:lstStyle/>
          <a:p>
            <a:pPr marL="0" indent="0">
              <a:buNone/>
            </a:pPr>
            <a:r>
              <a:rPr lang="en-US" sz="2400" dirty="0" smtClean="0"/>
              <a:t>This article coincides with lesson 3 in the case management course.  The article is about the cultural diversity that is huge part of mental health.  </a:t>
            </a:r>
          </a:p>
          <a:p>
            <a:pPr marL="0" indent="0">
              <a:buNone/>
            </a:pPr>
            <a:r>
              <a:rPr lang="en-US" sz="2400" smtClean="0"/>
              <a:t>Lesson 3 </a:t>
            </a:r>
            <a:r>
              <a:rPr lang="en-US" sz="2400" dirty="0" smtClean="0"/>
              <a:t>is about ethics in case management and the patients rights, which include their cultural background and treating their diversities with the respect and dignity that they deserve</a:t>
            </a:r>
            <a:r>
              <a:rPr lang="en-US" sz="2800" dirty="0" smtClean="0"/>
              <a:t>.</a:t>
            </a:r>
            <a:endParaRPr lang="en-US" sz="28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4850" y="255465"/>
            <a:ext cx="2781636" cy="2773620"/>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55758" y="6096000"/>
            <a:ext cx="609600" cy="609600"/>
          </a:xfrm>
          <a:prstGeom prst="rect">
            <a:avLst/>
          </a:prstGeom>
        </p:spPr>
      </p:pic>
    </p:spTree>
    <p:extLst>
      <p:ext uri="{BB962C8B-B14F-4D97-AF65-F5344CB8AC3E}">
        <p14:creationId xmlns:p14="http://schemas.microsoft.com/office/powerpoint/2010/main" val="2229016914"/>
      </p:ext>
    </p:extLst>
  </p:cSld>
  <p:clrMapOvr>
    <a:masterClrMapping/>
  </p:clrMapOvr>
  <mc:AlternateContent xmlns:mc="http://schemas.openxmlformats.org/markup-compatibility/2006">
    <mc:Choice xmlns:p14="http://schemas.microsoft.com/office/powerpoint/2010/main" Requires="p14">
      <p:transition spd="slow" p14:dur="2000" advTm="21010"/>
    </mc:Choice>
    <mc:Fallback>
      <p:transition spd="slow" advTm="21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accent2">
                    <a:lumMod val="75000"/>
                  </a:schemeClr>
                </a:solidFill>
              </a:rPr>
              <a:t>The Influence of Culture</a:t>
            </a:r>
            <a:endParaRPr lang="en-US" sz="4000" b="1" dirty="0">
              <a:solidFill>
                <a:schemeClr val="accent2">
                  <a:lumMod val="75000"/>
                </a:schemeClr>
              </a:solidFill>
            </a:endParaRPr>
          </a:p>
        </p:txBody>
      </p:sp>
      <p:sp>
        <p:nvSpPr>
          <p:cNvPr id="3" name="Content Placeholder 2"/>
          <p:cNvSpPr>
            <a:spLocks noGrp="1"/>
          </p:cNvSpPr>
          <p:nvPr>
            <p:ph idx="1"/>
          </p:nvPr>
        </p:nvSpPr>
        <p:spPr>
          <a:xfrm>
            <a:off x="677333" y="1751527"/>
            <a:ext cx="9638643" cy="4289836"/>
          </a:xfrm>
        </p:spPr>
        <p:txBody>
          <a:bodyPr>
            <a:normAutofit lnSpcReduction="10000"/>
          </a:bodyPr>
          <a:lstStyle/>
          <a:p>
            <a:pPr marL="0" indent="0">
              <a:buNone/>
            </a:pPr>
            <a:r>
              <a:rPr lang="en-US" sz="2400" b="1" dirty="0" smtClean="0"/>
              <a:t>What is culture?</a:t>
            </a:r>
          </a:p>
          <a:p>
            <a:pPr marL="0" indent="0">
              <a:buNone/>
            </a:pPr>
            <a:endParaRPr lang="en-US" dirty="0" smtClean="0"/>
          </a:p>
          <a:p>
            <a:pPr>
              <a:buFont typeface="Wingdings" panose="05000000000000000000" pitchFamily="2" charset="2"/>
              <a:buChar char="v"/>
            </a:pPr>
            <a:r>
              <a:rPr lang="en-US" sz="2400" dirty="0" smtClean="0"/>
              <a:t>Culture influences all people’s norms, values and behaviors</a:t>
            </a:r>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Culture influences how we understand, interpret and respond</a:t>
            </a:r>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Because of culture, all people are inclined to be ethnocentric</a:t>
            </a:r>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Despite strength of cultural influences, cultures vary individually</a:t>
            </a:r>
            <a:endParaRPr lang="en-US"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32426994"/>
      </p:ext>
    </p:extLst>
  </p:cSld>
  <p:clrMapOvr>
    <a:masterClrMapping/>
  </p:clrMapOvr>
  <mc:AlternateContent xmlns:mc="http://schemas.openxmlformats.org/markup-compatibility/2006">
    <mc:Choice xmlns:p14="http://schemas.microsoft.com/office/powerpoint/2010/main" Requires="p14">
      <p:transition spd="slow" p14:dur="2000" advTm="21302"/>
    </mc:Choice>
    <mc:Fallback>
      <p:transition spd="slow" advTm="21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76" y="609600"/>
            <a:ext cx="8596668" cy="881575"/>
          </a:xfrm>
        </p:spPr>
        <p:txBody>
          <a:bodyPr>
            <a:normAutofit/>
          </a:bodyPr>
          <a:lstStyle/>
          <a:p>
            <a:r>
              <a:rPr lang="en-US" sz="4000" b="1" dirty="0" smtClean="0">
                <a:solidFill>
                  <a:schemeClr val="accent2">
                    <a:lumMod val="75000"/>
                  </a:schemeClr>
                </a:solidFill>
              </a:rPr>
              <a:t>Diversity is:</a:t>
            </a:r>
            <a:endParaRPr lang="en-US" sz="4000" b="1" dirty="0">
              <a:solidFill>
                <a:schemeClr val="accent2">
                  <a:lumMod val="75000"/>
                </a:schemeClr>
              </a:solidFill>
            </a:endParaRPr>
          </a:p>
        </p:txBody>
      </p:sp>
      <p:sp>
        <p:nvSpPr>
          <p:cNvPr id="3" name="Content Placeholder 2"/>
          <p:cNvSpPr>
            <a:spLocks noGrp="1"/>
          </p:cNvSpPr>
          <p:nvPr>
            <p:ph idx="1"/>
          </p:nvPr>
        </p:nvSpPr>
        <p:spPr>
          <a:xfrm>
            <a:off x="838200" y="1816100"/>
            <a:ext cx="10515600" cy="4322763"/>
          </a:xfrm>
        </p:spPr>
        <p:txBody>
          <a:bodyPr>
            <a:normAutofit fontScale="92500" lnSpcReduction="10000"/>
          </a:bodyPr>
          <a:lstStyle/>
          <a:p>
            <a:pPr lvl="3">
              <a:buFont typeface="Wingdings" panose="05000000000000000000" pitchFamily="2" charset="2"/>
              <a:buChar char="v"/>
            </a:pPr>
            <a:r>
              <a:rPr lang="en-US" sz="2800" dirty="0" smtClean="0"/>
              <a:t>Cultural competence</a:t>
            </a:r>
          </a:p>
          <a:p>
            <a:pPr lvl="3">
              <a:buFont typeface="Wingdings" panose="05000000000000000000" pitchFamily="2" charset="2"/>
              <a:buChar char="v"/>
            </a:pPr>
            <a:endParaRPr lang="en-US" sz="2800" dirty="0" smtClean="0"/>
          </a:p>
          <a:p>
            <a:pPr lvl="4">
              <a:buFont typeface="Wingdings" panose="05000000000000000000" pitchFamily="2" charset="2"/>
              <a:buChar char="v"/>
            </a:pPr>
            <a:r>
              <a:rPr lang="en-US" sz="2800" dirty="0" smtClean="0"/>
              <a:t>Cultural diversity </a:t>
            </a:r>
          </a:p>
          <a:p>
            <a:pPr lvl="4">
              <a:buFont typeface="Wingdings" panose="05000000000000000000" pitchFamily="2" charset="2"/>
              <a:buChar char="v"/>
            </a:pPr>
            <a:endParaRPr lang="en-US" sz="2800" dirty="0" smtClean="0"/>
          </a:p>
          <a:p>
            <a:pPr lvl="5">
              <a:buFont typeface="Wingdings" panose="05000000000000000000" pitchFamily="2" charset="2"/>
              <a:buChar char="v"/>
            </a:pPr>
            <a:r>
              <a:rPr lang="en-US" sz="2800" dirty="0" smtClean="0"/>
              <a:t>Transcultural health care</a:t>
            </a:r>
          </a:p>
          <a:p>
            <a:pPr lvl="5">
              <a:buFont typeface="Wingdings" panose="05000000000000000000" pitchFamily="2" charset="2"/>
              <a:buChar char="v"/>
            </a:pPr>
            <a:endParaRPr lang="en-US" sz="2800" dirty="0" smtClean="0"/>
          </a:p>
          <a:p>
            <a:pPr lvl="6">
              <a:buFont typeface="Wingdings" panose="05000000000000000000" pitchFamily="2" charset="2"/>
              <a:buChar char="v"/>
            </a:pPr>
            <a:r>
              <a:rPr lang="en-US" sz="2800" dirty="0" smtClean="0"/>
              <a:t>Cross-cultural health care</a:t>
            </a:r>
          </a:p>
          <a:p>
            <a:pPr lvl="6">
              <a:buFont typeface="Wingdings" panose="05000000000000000000" pitchFamily="2" charset="2"/>
              <a:buChar char="v"/>
            </a:pPr>
            <a:endParaRPr lang="en-US" sz="2800" dirty="0" smtClean="0"/>
          </a:p>
          <a:p>
            <a:pPr lvl="7">
              <a:buFont typeface="Wingdings" panose="05000000000000000000" pitchFamily="2" charset="2"/>
              <a:buChar char="v"/>
            </a:pPr>
            <a:r>
              <a:rPr lang="en-US" sz="2800" dirty="0" smtClean="0"/>
              <a:t>Model of cultural competence</a:t>
            </a:r>
          </a:p>
          <a:p>
            <a:pPr lvl="7">
              <a:buFont typeface="Wingdings" panose="05000000000000000000" pitchFamily="2" charset="2"/>
              <a:buChar char="v"/>
            </a:pPr>
            <a:endParaRPr lang="en-US" sz="2800" dirty="0" smtClean="0"/>
          </a:p>
          <a:p>
            <a:pPr marL="3657600" lvl="8" indent="0">
              <a:buNone/>
            </a:pPr>
            <a:endParaRPr lang="en-US"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57" y="4404576"/>
            <a:ext cx="2438400" cy="2353056"/>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5177541"/>
      </p:ext>
    </p:extLst>
  </p:cSld>
  <p:clrMapOvr>
    <a:masterClrMapping/>
  </p:clrMapOvr>
  <mc:AlternateContent xmlns:mc="http://schemas.openxmlformats.org/markup-compatibility/2006">
    <mc:Choice xmlns:p14="http://schemas.microsoft.com/office/powerpoint/2010/main" Requires="p14">
      <p:transition spd="slow" p14:dur="2000" advTm="12850"/>
    </mc:Choice>
    <mc:Fallback>
      <p:transition spd="slow" advTm="12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90918"/>
            <a:ext cx="10515600" cy="3992451"/>
          </a:xfrm>
        </p:spPr>
        <p:txBody>
          <a:bodyPr>
            <a:normAutofit/>
          </a:bodyPr>
          <a:lstStyle/>
          <a:p>
            <a:pPr>
              <a:buFont typeface="Wingdings" panose="05000000000000000000" pitchFamily="2" charset="2"/>
              <a:buChar char="v"/>
            </a:pPr>
            <a:r>
              <a:rPr lang="en-US" sz="2800" dirty="0" smtClean="0"/>
              <a:t>Racial and ethnic differences</a:t>
            </a:r>
          </a:p>
          <a:p>
            <a:pPr>
              <a:buFont typeface="Wingdings" panose="05000000000000000000" pitchFamily="2" charset="2"/>
              <a:buChar char="v"/>
            </a:pPr>
            <a:endParaRPr lang="en-US" dirty="0" smtClean="0"/>
          </a:p>
          <a:p>
            <a:pPr lvl="2">
              <a:buFont typeface="Wingdings" panose="05000000000000000000" pitchFamily="2" charset="2"/>
              <a:buChar char="v"/>
            </a:pPr>
            <a:r>
              <a:rPr lang="en-US" sz="2800" dirty="0" smtClean="0"/>
              <a:t>Multicultural health care</a:t>
            </a:r>
          </a:p>
          <a:p>
            <a:pPr lvl="2">
              <a:buFont typeface="Wingdings" panose="05000000000000000000" pitchFamily="2" charset="2"/>
              <a:buChar char="v"/>
            </a:pPr>
            <a:endParaRPr lang="en-US" sz="2800" dirty="0" smtClean="0"/>
          </a:p>
          <a:p>
            <a:pPr lvl="3">
              <a:buFont typeface="Wingdings" panose="05000000000000000000" pitchFamily="2" charset="2"/>
              <a:buChar char="v"/>
            </a:pPr>
            <a:r>
              <a:rPr lang="en-US" sz="2800" dirty="0" smtClean="0"/>
              <a:t>Culture</a:t>
            </a:r>
          </a:p>
          <a:p>
            <a:pPr lvl="3">
              <a:buFont typeface="Wingdings" panose="05000000000000000000" pitchFamily="2" charset="2"/>
              <a:buChar char="v"/>
            </a:pPr>
            <a:endParaRPr lang="en-US" sz="2800" dirty="0" smtClean="0"/>
          </a:p>
          <a:p>
            <a:pPr lvl="4">
              <a:buFont typeface="Wingdings" panose="05000000000000000000" pitchFamily="2" charset="2"/>
              <a:buChar char="v"/>
            </a:pPr>
            <a:r>
              <a:rPr lang="en-US" sz="2800" dirty="0" smtClean="0"/>
              <a:t>Culturally and linguistically appropriate services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4286" y="1689636"/>
            <a:ext cx="2567904" cy="2567904"/>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37220208"/>
      </p:ext>
    </p:extLst>
  </p:cSld>
  <p:clrMapOvr>
    <a:masterClrMapping/>
  </p:clrMapOvr>
  <mc:AlternateContent xmlns:mc="http://schemas.openxmlformats.org/markup-compatibility/2006">
    <mc:Choice xmlns:p14="http://schemas.microsoft.com/office/powerpoint/2010/main" Requires="p14">
      <p:transition spd="slow" p14:dur="2000" advTm="10097"/>
    </mc:Choice>
    <mc:Fallback>
      <p:transition spd="slow" advTm="100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Cultural Awareness</a:t>
            </a:r>
            <a:endParaRPr lang="en-US" b="1" dirty="0">
              <a:solidFill>
                <a:schemeClr val="accent2">
                  <a:lumMod val="75000"/>
                </a:schemeClr>
              </a:solidFill>
            </a:endParaRPr>
          </a:p>
        </p:txBody>
      </p:sp>
      <p:sp>
        <p:nvSpPr>
          <p:cNvPr id="3" name="Content Placeholder 2"/>
          <p:cNvSpPr>
            <a:spLocks noGrp="1"/>
          </p:cNvSpPr>
          <p:nvPr>
            <p:ph idx="1"/>
          </p:nvPr>
        </p:nvSpPr>
        <p:spPr>
          <a:xfrm>
            <a:off x="838200" y="1690688"/>
            <a:ext cx="10515600" cy="4486275"/>
          </a:xfrm>
        </p:spPr>
        <p:txBody>
          <a:bodyPr/>
          <a:lstStyle/>
          <a:p>
            <a:pPr>
              <a:buFont typeface="Wingdings" panose="05000000000000000000" pitchFamily="2" charset="2"/>
              <a:buChar char="v"/>
            </a:pPr>
            <a:r>
              <a:rPr lang="en-US" sz="2400" dirty="0" smtClean="0"/>
              <a:t>The self-examination and in-depth exploration of one’s own cultural background</a:t>
            </a:r>
          </a:p>
          <a:p>
            <a:pPr marL="0" indent="0">
              <a:buNone/>
            </a:pPr>
            <a:endParaRPr lang="en-US" sz="2400" dirty="0" smtClean="0"/>
          </a:p>
          <a:p>
            <a:pPr>
              <a:buFont typeface="Wingdings" panose="05000000000000000000" pitchFamily="2" charset="2"/>
              <a:buChar char="v"/>
            </a:pPr>
            <a:r>
              <a:rPr lang="en-US" sz="2400" dirty="0" smtClean="0"/>
              <a:t>To recognize one’s own biases, prejudices, and assumptions about individuals who are different</a:t>
            </a:r>
          </a:p>
          <a:p>
            <a:pPr>
              <a:buFont typeface="Wingdings" panose="05000000000000000000" pitchFamily="2" charset="2"/>
              <a:buChar char="v"/>
            </a:pPr>
            <a:endParaRPr lang="en-US" sz="2400" dirty="0"/>
          </a:p>
          <a:p>
            <a:pPr marL="0" indent="0">
              <a:buNone/>
            </a:pPr>
            <a:r>
              <a:rPr lang="en-US" sz="2400" dirty="0" smtClean="0"/>
              <a:t>“Do my actions support stigma, isolation, and devaluation of people with disabilities?  Am I sensitive to cultural differences in response to and support of this population?”</a:t>
            </a:r>
          </a:p>
          <a:p>
            <a:pPr marL="0" indent="0">
              <a:buNone/>
            </a:pPr>
            <a:endParaRPr lang="en-US" sz="2400" dirty="0"/>
          </a:p>
          <a:p>
            <a:pPr marL="0" indent="0">
              <a:buNone/>
            </a:pPr>
            <a:endParaRPr lang="en-US" dirty="0" smtClean="0"/>
          </a:p>
          <a:p>
            <a:pPr marL="0" indent="0">
              <a:buNone/>
            </a:pP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40887423"/>
      </p:ext>
    </p:extLst>
  </p:cSld>
  <p:clrMapOvr>
    <a:masterClrMapping/>
  </p:clrMapOvr>
  <mc:AlternateContent xmlns:mc="http://schemas.openxmlformats.org/markup-compatibility/2006">
    <mc:Choice xmlns:p14="http://schemas.microsoft.com/office/powerpoint/2010/main" Requires="p14">
      <p:transition spd="slow" p14:dur="2000" advTm="28472"/>
    </mc:Choice>
    <mc:Fallback>
      <p:transition spd="slow" advTm="28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01300"/>
          </a:xfrm>
        </p:spPr>
        <p:txBody>
          <a:bodyPr>
            <a:noAutofit/>
          </a:bodyPr>
          <a:lstStyle/>
          <a:p>
            <a:pPr algn="ctr"/>
            <a:r>
              <a:rPr lang="en-US" sz="3200" b="1" dirty="0" smtClean="0">
                <a:solidFill>
                  <a:schemeClr val="accent2">
                    <a:lumMod val="75000"/>
                  </a:schemeClr>
                </a:solidFill>
              </a:rPr>
              <a:t>CALD</a:t>
            </a:r>
            <a:r>
              <a:rPr lang="en-US" sz="3200" b="1" dirty="0" smtClean="0"/>
              <a:t/>
            </a:r>
            <a:br>
              <a:rPr lang="en-US" sz="3200" b="1" dirty="0" smtClean="0"/>
            </a:br>
            <a:r>
              <a:rPr lang="en-US" b="1" dirty="0" smtClean="0">
                <a:solidFill>
                  <a:schemeClr val="accent2">
                    <a:lumMod val="75000"/>
                  </a:schemeClr>
                </a:solidFill>
              </a:rPr>
              <a:t>Culturally and Linguistically </a:t>
            </a:r>
            <a:br>
              <a:rPr lang="en-US" b="1" dirty="0" smtClean="0">
                <a:solidFill>
                  <a:schemeClr val="accent2">
                    <a:lumMod val="75000"/>
                  </a:schemeClr>
                </a:solidFill>
              </a:rPr>
            </a:br>
            <a:r>
              <a:rPr lang="en-US" b="1" dirty="0" smtClean="0">
                <a:solidFill>
                  <a:schemeClr val="accent2">
                    <a:lumMod val="75000"/>
                  </a:schemeClr>
                </a:solidFill>
              </a:rPr>
              <a:t>Diverse </a:t>
            </a:r>
            <a:r>
              <a:rPr lang="en-US" b="1" dirty="0">
                <a:solidFill>
                  <a:schemeClr val="accent2">
                    <a:lumMod val="75000"/>
                  </a:schemeClr>
                </a:solidFill>
              </a:rPr>
              <a:t>B</a:t>
            </a:r>
            <a:r>
              <a:rPr lang="en-US" b="1" dirty="0" smtClean="0">
                <a:solidFill>
                  <a:schemeClr val="accent2">
                    <a:lumMod val="75000"/>
                  </a:schemeClr>
                </a:solidFill>
              </a:rPr>
              <a:t>ackgrounds</a:t>
            </a:r>
            <a:r>
              <a:rPr lang="en-US" dirty="0" smtClean="0">
                <a:solidFill>
                  <a:schemeClr val="accent2">
                    <a:lumMod val="75000"/>
                  </a:schemeClr>
                </a:solidFill>
              </a:rPr>
              <a:t/>
            </a:r>
            <a:br>
              <a:rPr lang="en-US" dirty="0" smtClean="0">
                <a:solidFill>
                  <a:schemeClr val="accent2">
                    <a:lumMod val="75000"/>
                  </a:schemeClr>
                </a:solidFill>
              </a:rPr>
            </a:br>
            <a:endParaRPr lang="en-US" dirty="0">
              <a:solidFill>
                <a:schemeClr val="accent2">
                  <a:lumMod val="75000"/>
                </a:schemeClr>
              </a:solidFill>
            </a:endParaRPr>
          </a:p>
        </p:txBody>
      </p:sp>
      <p:sp>
        <p:nvSpPr>
          <p:cNvPr id="3" name="Content Placeholder 2"/>
          <p:cNvSpPr>
            <a:spLocks noGrp="1"/>
          </p:cNvSpPr>
          <p:nvPr>
            <p:ph idx="1"/>
          </p:nvPr>
        </p:nvSpPr>
        <p:spPr>
          <a:xfrm>
            <a:off x="838200" y="2166425"/>
            <a:ext cx="10515600" cy="4010538"/>
          </a:xfrm>
        </p:spPr>
        <p:txBody>
          <a:bodyPr/>
          <a:lstStyle/>
          <a:p>
            <a:pPr marL="0" indent="0" algn="ctr">
              <a:buNone/>
            </a:pPr>
            <a:endParaRPr lang="en-US" dirty="0" smtClean="0"/>
          </a:p>
          <a:p>
            <a:pPr marL="0" indent="0" algn="ctr">
              <a:buNone/>
            </a:pPr>
            <a:r>
              <a:rPr lang="en-US" sz="2400" dirty="0" smtClean="0"/>
              <a:t>Health care providers are encouraged to have:</a:t>
            </a:r>
          </a:p>
          <a:p>
            <a:pPr marL="0" indent="0" algn="ctr">
              <a:buNone/>
            </a:pPr>
            <a:endParaRPr lang="en-US" sz="2400" dirty="0"/>
          </a:p>
          <a:p>
            <a:pPr algn="ctr">
              <a:buFont typeface="Wingdings" panose="05000000000000000000" pitchFamily="2" charset="2"/>
              <a:buChar char="v"/>
            </a:pPr>
            <a:r>
              <a:rPr lang="en-US" sz="2400" dirty="0" smtClean="0"/>
              <a:t>Culturally-appropriate</a:t>
            </a:r>
          </a:p>
          <a:p>
            <a:pPr marL="0" indent="0" algn="ctr">
              <a:buNone/>
            </a:pPr>
            <a:r>
              <a:rPr lang="en-US" sz="2400" dirty="0" smtClean="0"/>
              <a:t>OR</a:t>
            </a:r>
            <a:endParaRPr lang="en-US" sz="2400" dirty="0"/>
          </a:p>
          <a:p>
            <a:pPr algn="ctr">
              <a:buFont typeface="Wingdings" panose="05000000000000000000" pitchFamily="2" charset="2"/>
              <a:buChar char="v"/>
            </a:pPr>
            <a:r>
              <a:rPr lang="en-US" sz="2400" dirty="0" smtClean="0"/>
              <a:t>Culturally-sensitive </a:t>
            </a:r>
          </a:p>
          <a:p>
            <a:pPr marL="0" indent="0">
              <a:buNone/>
            </a:pPr>
            <a:endParaRPr lang="en-US" sz="2400" dirty="0" smtClean="0"/>
          </a:p>
          <a:p>
            <a:pPr marL="0" indent="0" algn="ctr">
              <a:buNone/>
            </a:pPr>
            <a:r>
              <a:rPr lang="en-US" sz="2400" dirty="0" smtClean="0"/>
              <a:t>To the assessment, diagnosis and management of the clients</a:t>
            </a:r>
            <a:endParaRPr lang="en-US"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42879" y="6096000"/>
            <a:ext cx="609600" cy="609600"/>
          </a:xfrm>
          <a:prstGeom prst="rect">
            <a:avLst/>
          </a:prstGeom>
        </p:spPr>
      </p:pic>
    </p:spTree>
    <p:extLst>
      <p:ext uri="{BB962C8B-B14F-4D97-AF65-F5344CB8AC3E}">
        <p14:creationId xmlns:p14="http://schemas.microsoft.com/office/powerpoint/2010/main" val="771899968"/>
      </p:ext>
    </p:extLst>
  </p:cSld>
  <p:clrMapOvr>
    <a:masterClrMapping/>
  </p:clrMapOvr>
  <mc:AlternateContent xmlns:mc="http://schemas.openxmlformats.org/markup-compatibility/2006">
    <mc:Choice xmlns:p14="http://schemas.microsoft.com/office/powerpoint/2010/main" Requires="p14">
      <p:transition spd="slow" p14:dur="2000" advTm="17129"/>
    </mc:Choice>
    <mc:Fallback>
      <p:transition spd="slow" advTm="17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23778"/>
          </a:xfrm>
        </p:spPr>
        <p:txBody>
          <a:bodyPr/>
          <a:lstStyle/>
          <a:p>
            <a:pPr algn="ctr"/>
            <a:r>
              <a:rPr lang="en-US" b="1" dirty="0" smtClean="0">
                <a:solidFill>
                  <a:schemeClr val="accent2">
                    <a:lumMod val="75000"/>
                  </a:schemeClr>
                </a:solidFill>
              </a:rPr>
              <a:t>Cultural Competence</a:t>
            </a:r>
            <a:endParaRPr lang="en-US" b="1" dirty="0">
              <a:solidFill>
                <a:schemeClr val="accent2">
                  <a:lumMod val="75000"/>
                </a:schemeClr>
              </a:solidFill>
            </a:endParaRPr>
          </a:p>
        </p:txBody>
      </p:sp>
      <p:sp>
        <p:nvSpPr>
          <p:cNvPr id="3" name="Content Placeholder 2"/>
          <p:cNvSpPr>
            <a:spLocks noGrp="1"/>
          </p:cNvSpPr>
          <p:nvPr>
            <p:ph idx="1"/>
          </p:nvPr>
        </p:nvSpPr>
        <p:spPr>
          <a:xfrm>
            <a:off x="677334" y="1871003"/>
            <a:ext cx="8596668" cy="4170359"/>
          </a:xfrm>
        </p:spPr>
        <p:txBody>
          <a:bodyPr>
            <a:normAutofit fontScale="92500"/>
          </a:bodyPr>
          <a:lstStyle/>
          <a:p>
            <a:pPr marL="0" indent="0" algn="ctr">
              <a:buNone/>
            </a:pPr>
            <a:r>
              <a:rPr lang="en-US" sz="3000" dirty="0" smtClean="0"/>
              <a:t>Have I “</a:t>
            </a:r>
            <a:r>
              <a:rPr lang="en-US" sz="3000" b="1" dirty="0" smtClean="0">
                <a:solidFill>
                  <a:schemeClr val="accent2">
                    <a:lumMod val="75000"/>
                  </a:schemeClr>
                </a:solidFill>
              </a:rPr>
              <a:t>ASKED</a:t>
            </a:r>
            <a:r>
              <a:rPr lang="en-US" sz="3000" dirty="0" smtClean="0"/>
              <a:t>” myself the Right questions?</a:t>
            </a:r>
          </a:p>
          <a:p>
            <a:pPr marL="0" indent="0" algn="ctr">
              <a:buNone/>
            </a:pPr>
            <a:endParaRPr lang="en-US" dirty="0" smtClean="0"/>
          </a:p>
          <a:p>
            <a:pPr marL="0" indent="0">
              <a:buNone/>
            </a:pPr>
            <a:r>
              <a:rPr lang="en-US" sz="2600" dirty="0"/>
              <a:t>A</a:t>
            </a:r>
            <a:r>
              <a:rPr lang="en-US" sz="2600" dirty="0" smtClean="0"/>
              <a:t> </a:t>
            </a:r>
            <a:r>
              <a:rPr lang="en-US" dirty="0" smtClean="0"/>
              <a:t> </a:t>
            </a:r>
            <a:r>
              <a:rPr lang="en-US" sz="2400" dirty="0" smtClean="0"/>
              <a:t>wareness:  </a:t>
            </a:r>
            <a:r>
              <a:rPr lang="en-US" sz="2400" dirty="0"/>
              <a:t>A</a:t>
            </a:r>
            <a:r>
              <a:rPr lang="en-US" sz="2400" dirty="0" smtClean="0"/>
              <a:t>m I aware of my personal biases towards other        cultural groups? </a:t>
            </a:r>
          </a:p>
          <a:p>
            <a:pPr marL="0" indent="0">
              <a:buNone/>
            </a:pPr>
            <a:r>
              <a:rPr lang="en-US" sz="2600" dirty="0" smtClean="0"/>
              <a:t>S</a:t>
            </a:r>
            <a:r>
              <a:rPr lang="en-US" sz="2400" dirty="0" smtClean="0"/>
              <a:t>  kill:  Do I have the skill to conduct a cultural assessment?</a:t>
            </a:r>
          </a:p>
          <a:p>
            <a:pPr marL="0" indent="0">
              <a:buNone/>
            </a:pPr>
            <a:r>
              <a:rPr lang="en-US" sz="2600" dirty="0" smtClean="0"/>
              <a:t>K</a:t>
            </a:r>
            <a:r>
              <a:rPr lang="en-US" sz="2400" dirty="0" smtClean="0"/>
              <a:t>  knowledge:  Do I have knowledge of the patients world view?</a:t>
            </a:r>
          </a:p>
          <a:p>
            <a:pPr marL="0" indent="0">
              <a:buNone/>
            </a:pPr>
            <a:r>
              <a:rPr lang="en-US" sz="2600" dirty="0" smtClean="0"/>
              <a:t>E</a:t>
            </a:r>
            <a:r>
              <a:rPr lang="en-US" sz="2400" dirty="0" smtClean="0"/>
              <a:t>  </a:t>
            </a:r>
            <a:r>
              <a:rPr lang="en-US" sz="2400" dirty="0" err="1" smtClean="0"/>
              <a:t>ncounters</a:t>
            </a:r>
            <a:r>
              <a:rPr lang="en-US" sz="2400" dirty="0" smtClean="0"/>
              <a:t>:  How many diverse patients have I had in the past?</a:t>
            </a:r>
          </a:p>
          <a:p>
            <a:pPr marL="0" indent="0">
              <a:buNone/>
            </a:pPr>
            <a:r>
              <a:rPr lang="en-US" sz="2600" dirty="0" smtClean="0"/>
              <a:t>D</a:t>
            </a:r>
            <a:r>
              <a:rPr lang="en-US" sz="2400" dirty="0" smtClean="0"/>
              <a:t>  </a:t>
            </a:r>
            <a:r>
              <a:rPr lang="en-US" sz="2400" dirty="0" err="1" smtClean="0"/>
              <a:t>esire</a:t>
            </a:r>
            <a:r>
              <a:rPr lang="en-US" sz="2400" dirty="0" smtClean="0"/>
              <a:t>:  What is my genuine desire to want to be culturally competent?</a:t>
            </a:r>
            <a:endParaRPr lang="en-US"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614079" y="6041362"/>
            <a:ext cx="609600" cy="609600"/>
          </a:xfrm>
          <a:prstGeom prst="rect">
            <a:avLst/>
          </a:prstGeom>
        </p:spPr>
      </p:pic>
    </p:spTree>
    <p:extLst>
      <p:ext uri="{BB962C8B-B14F-4D97-AF65-F5344CB8AC3E}">
        <p14:creationId xmlns:p14="http://schemas.microsoft.com/office/powerpoint/2010/main" val="1867406794"/>
      </p:ext>
    </p:extLst>
  </p:cSld>
  <p:clrMapOvr>
    <a:masterClrMapping/>
  </p:clrMapOvr>
  <mc:AlternateContent xmlns:mc="http://schemas.openxmlformats.org/markup-compatibility/2006">
    <mc:Choice xmlns:p14="http://schemas.microsoft.com/office/powerpoint/2010/main" Requires="p14">
      <p:transition spd="slow" p14:dur="2000" advTm="37102"/>
    </mc:Choice>
    <mc:Fallback>
      <p:transition spd="slow" advTm="37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accent2">
                    <a:lumMod val="75000"/>
                  </a:schemeClr>
                </a:solidFill>
              </a:rPr>
              <a:t>Ethnocentrism</a:t>
            </a:r>
            <a:endParaRPr lang="en-US" sz="4000" b="1" dirty="0">
              <a:solidFill>
                <a:schemeClr val="accent2">
                  <a:lumMod val="75000"/>
                </a:schemeClr>
              </a:solidFill>
            </a:endParaRPr>
          </a:p>
        </p:txBody>
      </p:sp>
      <p:sp>
        <p:nvSpPr>
          <p:cNvPr id="3" name="Content Placeholder 2"/>
          <p:cNvSpPr>
            <a:spLocks noGrp="1"/>
          </p:cNvSpPr>
          <p:nvPr>
            <p:ph idx="1"/>
          </p:nvPr>
        </p:nvSpPr>
        <p:spPr>
          <a:xfrm>
            <a:off x="677333" y="1455313"/>
            <a:ext cx="9574249" cy="5177306"/>
          </a:xfrm>
        </p:spPr>
        <p:txBody>
          <a:bodyPr>
            <a:noAutofit/>
          </a:bodyPr>
          <a:lstStyle/>
          <a:p>
            <a:pPr marL="0" indent="0">
              <a:buNone/>
            </a:pPr>
            <a:r>
              <a:rPr lang="en-US" sz="2400" dirty="0" smtClean="0"/>
              <a:t>Ethnocentrism occurs when one culture is judged by standards of one’s own culture.  When an individual is living in a different cultural context, one of these four processes could take place:</a:t>
            </a:r>
          </a:p>
          <a:p>
            <a:pPr marL="0" indent="0">
              <a:buNone/>
            </a:pPr>
            <a:endParaRPr lang="en-US" sz="2400" dirty="0" smtClean="0"/>
          </a:p>
          <a:p>
            <a:pPr>
              <a:buFont typeface="Wingdings" panose="05000000000000000000" pitchFamily="2" charset="2"/>
              <a:buChar char="v"/>
            </a:pPr>
            <a:r>
              <a:rPr lang="en-US" sz="2400" dirty="0" smtClean="0"/>
              <a:t>Integration: maintaining own values and beliefs, as well as those of the large social group to an extent</a:t>
            </a:r>
            <a:endParaRPr lang="en-US" sz="2400" dirty="0"/>
          </a:p>
          <a:p>
            <a:pPr>
              <a:buFont typeface="Wingdings" panose="05000000000000000000" pitchFamily="2" charset="2"/>
              <a:buChar char="v"/>
            </a:pPr>
            <a:r>
              <a:rPr lang="en-US" sz="2400" dirty="0" smtClean="0"/>
              <a:t>Assimilation: non-dominant group does not maintain identity and seeks daily interaction with other cultures</a:t>
            </a:r>
          </a:p>
          <a:p>
            <a:pPr>
              <a:buFont typeface="Wingdings" panose="05000000000000000000" pitchFamily="2" charset="2"/>
              <a:buChar char="v"/>
            </a:pPr>
            <a:r>
              <a:rPr lang="en-US" sz="2400" dirty="0" smtClean="0"/>
              <a:t>Separation: maintaining own culture and avoiding interaction with other cultures</a:t>
            </a:r>
          </a:p>
          <a:p>
            <a:pPr>
              <a:buFont typeface="Wingdings" panose="05000000000000000000" pitchFamily="2" charset="2"/>
              <a:buChar char="v"/>
            </a:pPr>
            <a:r>
              <a:rPr lang="en-US" sz="2400" dirty="0" smtClean="0"/>
              <a:t>Marginalization : contact with own culture while others are avoided</a:t>
            </a:r>
            <a:endParaRPr lang="en-US" sz="2400"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98767300"/>
      </p:ext>
    </p:extLst>
  </p:cSld>
  <p:clrMapOvr>
    <a:masterClrMapping/>
  </p:clrMapOvr>
  <mc:AlternateContent xmlns:mc="http://schemas.openxmlformats.org/markup-compatibility/2006">
    <mc:Choice xmlns:p14="http://schemas.microsoft.com/office/powerpoint/2010/main" Requires="p14">
      <p:transition spd="slow" p14:dur="2000" advTm="48224"/>
    </mc:Choice>
    <mc:Fallback>
      <p:transition spd="slow" advTm="48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1692"/>
            <a:ext cx="8596668" cy="1578708"/>
          </a:xfrm>
        </p:spPr>
        <p:txBody>
          <a:bodyPr>
            <a:normAutofit fontScale="90000"/>
          </a:bodyPr>
          <a:lstStyle/>
          <a:p>
            <a:pPr algn="ctr"/>
            <a:r>
              <a:rPr lang="en-US" sz="3600" b="1" dirty="0" smtClean="0">
                <a:solidFill>
                  <a:schemeClr val="accent2">
                    <a:lumMod val="75000"/>
                  </a:schemeClr>
                </a:solidFill>
              </a:rPr>
              <a:t>Mental Health and Mental Illness Among Culturally  Diverse Communities</a:t>
            </a:r>
            <a:endParaRPr lang="en-US" sz="3600" b="1" dirty="0">
              <a:solidFill>
                <a:schemeClr val="accent2">
                  <a:lumMod val="75000"/>
                </a:schemeClr>
              </a:solidFill>
            </a:endParaRPr>
          </a:p>
        </p:txBody>
      </p:sp>
      <p:sp>
        <p:nvSpPr>
          <p:cNvPr id="3" name="Content Placeholder 2"/>
          <p:cNvSpPr>
            <a:spLocks noGrp="1"/>
          </p:cNvSpPr>
          <p:nvPr>
            <p:ph idx="1"/>
          </p:nvPr>
        </p:nvSpPr>
        <p:spPr>
          <a:xfrm>
            <a:off x="677334" y="2082019"/>
            <a:ext cx="8596668" cy="3959344"/>
          </a:xfrm>
        </p:spPr>
        <p:txBody>
          <a:bodyPr>
            <a:normAutofit fontScale="85000" lnSpcReduction="10000"/>
          </a:bodyPr>
          <a:lstStyle/>
          <a:p>
            <a:pPr marL="0" indent="0">
              <a:buNone/>
            </a:pPr>
            <a:r>
              <a:rPr lang="en-US" sz="2600" dirty="0" smtClean="0"/>
              <a:t>There are a number of factors to consider which may be crucial to the mental health of individuals or communities.  They include:</a:t>
            </a:r>
          </a:p>
          <a:p>
            <a:pPr marL="0" indent="0">
              <a:buNone/>
            </a:pPr>
            <a:endParaRPr lang="en-US" dirty="0" smtClean="0"/>
          </a:p>
          <a:p>
            <a:pPr>
              <a:buFont typeface="Wingdings" panose="05000000000000000000" pitchFamily="2" charset="2"/>
              <a:buChar char="v"/>
            </a:pPr>
            <a:r>
              <a:rPr lang="en-US" sz="3200" dirty="0" smtClean="0"/>
              <a:t>Pre-migration</a:t>
            </a:r>
          </a:p>
          <a:p>
            <a:pPr>
              <a:buFont typeface="Wingdings" panose="05000000000000000000" pitchFamily="2" charset="2"/>
              <a:buChar char="v"/>
            </a:pPr>
            <a:endParaRPr lang="en-US" sz="3200" dirty="0" smtClean="0"/>
          </a:p>
          <a:p>
            <a:pPr lvl="1">
              <a:buFont typeface="Wingdings" panose="05000000000000000000" pitchFamily="2" charset="2"/>
              <a:buChar char="v"/>
            </a:pPr>
            <a:r>
              <a:rPr lang="en-US" sz="3200" dirty="0" smtClean="0"/>
              <a:t>The process of resettlement</a:t>
            </a:r>
          </a:p>
          <a:p>
            <a:pPr marL="457200" lvl="1" indent="0">
              <a:buNone/>
            </a:pPr>
            <a:endParaRPr lang="en-US" sz="3200" dirty="0" smtClean="0"/>
          </a:p>
          <a:p>
            <a:pPr lvl="2">
              <a:buFont typeface="Wingdings" panose="05000000000000000000" pitchFamily="2" charset="2"/>
              <a:buChar char="v"/>
            </a:pPr>
            <a:r>
              <a:rPr lang="en-US" sz="3200" dirty="0" smtClean="0"/>
              <a:t>Response to the stressors of the dominant culture</a:t>
            </a:r>
            <a:endParaRPr lang="en-US" sz="3200"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13398668"/>
      </p:ext>
    </p:extLst>
  </p:cSld>
  <p:clrMapOvr>
    <a:masterClrMapping/>
  </p:clrMapOvr>
  <mc:AlternateContent xmlns:mc="http://schemas.openxmlformats.org/markup-compatibility/2006">
    <mc:Choice xmlns:p14="http://schemas.microsoft.com/office/powerpoint/2010/main" Requires="p14">
      <p:transition spd="slow" p14:dur="2000" advTm="25397"/>
    </mc:Choice>
    <mc:Fallback>
      <p:transition spd="slow" advTm="25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377825"/>
            <a:ext cx="10515600" cy="1019175"/>
          </a:xfrm>
        </p:spPr>
        <p:txBody>
          <a:bodyPr>
            <a:normAutofit/>
          </a:bodyPr>
          <a:lstStyle/>
          <a:p>
            <a:r>
              <a:rPr lang="en-US" sz="4000" b="1" dirty="0" smtClean="0">
                <a:solidFill>
                  <a:schemeClr val="accent2">
                    <a:lumMod val="75000"/>
                  </a:schemeClr>
                </a:solidFill>
              </a:rPr>
              <a:t>Beliefs About the </a:t>
            </a:r>
            <a:r>
              <a:rPr lang="en-US" sz="4000" b="1" dirty="0">
                <a:solidFill>
                  <a:schemeClr val="accent2">
                    <a:lumMod val="75000"/>
                  </a:schemeClr>
                </a:solidFill>
              </a:rPr>
              <a:t>C</a:t>
            </a:r>
            <a:r>
              <a:rPr lang="en-US" sz="4000" b="1" dirty="0" smtClean="0">
                <a:solidFill>
                  <a:schemeClr val="accent2">
                    <a:lumMod val="75000"/>
                  </a:schemeClr>
                </a:solidFill>
              </a:rPr>
              <a:t>auses of Mental </a:t>
            </a:r>
            <a:r>
              <a:rPr lang="en-US" sz="4000" b="1" dirty="0">
                <a:solidFill>
                  <a:schemeClr val="accent2">
                    <a:lumMod val="75000"/>
                  </a:schemeClr>
                </a:solidFill>
              </a:rPr>
              <a:t>I</a:t>
            </a:r>
            <a:r>
              <a:rPr lang="en-US" sz="4000" b="1" dirty="0" smtClean="0">
                <a:solidFill>
                  <a:schemeClr val="accent2">
                    <a:lumMod val="75000"/>
                  </a:schemeClr>
                </a:solidFill>
              </a:rPr>
              <a:t>llness</a:t>
            </a:r>
            <a:endParaRPr lang="en-US" sz="4000" b="1" dirty="0">
              <a:solidFill>
                <a:schemeClr val="accent2">
                  <a:lumMod val="75000"/>
                </a:schemeClr>
              </a:solidFill>
            </a:endParaRPr>
          </a:p>
        </p:txBody>
      </p:sp>
      <p:sp>
        <p:nvSpPr>
          <p:cNvPr id="3" name="Content Placeholder 2"/>
          <p:cNvSpPr>
            <a:spLocks noGrp="1"/>
          </p:cNvSpPr>
          <p:nvPr>
            <p:ph idx="1"/>
          </p:nvPr>
        </p:nvSpPr>
        <p:spPr>
          <a:xfrm>
            <a:off x="838200" y="1231900"/>
            <a:ext cx="10515600" cy="5206999"/>
          </a:xfrm>
        </p:spPr>
        <p:txBody>
          <a:bodyPr>
            <a:normAutofit fontScale="92500" lnSpcReduction="10000"/>
          </a:bodyPr>
          <a:lstStyle/>
          <a:p>
            <a:pPr>
              <a:buFont typeface="Wingdings" panose="05000000000000000000" pitchFamily="2" charset="2"/>
              <a:buChar char="v"/>
            </a:pPr>
            <a:r>
              <a:rPr lang="en-US" sz="2600" dirty="0" smtClean="0"/>
              <a:t>Biological factors</a:t>
            </a:r>
          </a:p>
          <a:p>
            <a:pPr>
              <a:buFont typeface="Wingdings" panose="05000000000000000000" pitchFamily="2" charset="2"/>
              <a:buChar char="v"/>
            </a:pPr>
            <a:endParaRPr lang="en-US" dirty="0" smtClean="0"/>
          </a:p>
          <a:p>
            <a:pPr lvl="1">
              <a:buFont typeface="Wingdings" panose="05000000000000000000" pitchFamily="2" charset="2"/>
              <a:buChar char="v"/>
            </a:pPr>
            <a:r>
              <a:rPr lang="en-US" sz="2600" dirty="0" smtClean="0"/>
              <a:t>Psychological factors</a:t>
            </a:r>
          </a:p>
          <a:p>
            <a:pPr lvl="1">
              <a:buFont typeface="Wingdings" panose="05000000000000000000" pitchFamily="2" charset="2"/>
              <a:buChar char="v"/>
            </a:pPr>
            <a:endParaRPr lang="en-US" sz="2800" dirty="0" smtClean="0"/>
          </a:p>
          <a:p>
            <a:pPr lvl="2">
              <a:buFont typeface="Wingdings" panose="05000000000000000000" pitchFamily="2" charset="2"/>
              <a:buChar char="v"/>
            </a:pPr>
            <a:r>
              <a:rPr lang="en-US" sz="2600" dirty="0" smtClean="0"/>
              <a:t>Social/Migration factors: before arrival</a:t>
            </a:r>
          </a:p>
          <a:p>
            <a:pPr lvl="2">
              <a:buFont typeface="Wingdings" panose="05000000000000000000" pitchFamily="2" charset="2"/>
              <a:buChar char="v"/>
            </a:pPr>
            <a:endParaRPr lang="en-US" sz="2600" dirty="0" smtClean="0"/>
          </a:p>
          <a:p>
            <a:pPr lvl="3">
              <a:buFont typeface="Wingdings" panose="05000000000000000000" pitchFamily="2" charset="2"/>
              <a:buChar char="v"/>
            </a:pPr>
            <a:r>
              <a:rPr lang="en-US" sz="2600" dirty="0"/>
              <a:t>T</a:t>
            </a:r>
            <a:r>
              <a:rPr lang="en-US" sz="2600" dirty="0" smtClean="0"/>
              <a:t>ransit factors</a:t>
            </a:r>
          </a:p>
          <a:p>
            <a:pPr lvl="3">
              <a:buFont typeface="Wingdings" panose="05000000000000000000" pitchFamily="2" charset="2"/>
              <a:buChar char="v"/>
            </a:pPr>
            <a:endParaRPr lang="en-US" sz="2600" dirty="0" smtClean="0"/>
          </a:p>
          <a:p>
            <a:pPr lvl="4">
              <a:buFont typeface="Wingdings" panose="05000000000000000000" pitchFamily="2" charset="2"/>
              <a:buChar char="v"/>
            </a:pPr>
            <a:r>
              <a:rPr lang="en-US" sz="2600" dirty="0" smtClean="0"/>
              <a:t>Cultural and religious factors</a:t>
            </a:r>
          </a:p>
          <a:p>
            <a:pPr marL="1828800" lvl="4" indent="0">
              <a:buNone/>
            </a:pPr>
            <a:endParaRPr lang="en-US" sz="2600" dirty="0" smtClean="0"/>
          </a:p>
          <a:p>
            <a:pPr lvl="5">
              <a:buFont typeface="Wingdings" panose="05000000000000000000" pitchFamily="2" charset="2"/>
              <a:buChar char="v"/>
            </a:pPr>
            <a:r>
              <a:rPr lang="en-US" sz="2600" dirty="0" smtClean="0"/>
              <a:t>Social/Migration factors: after arrival</a:t>
            </a:r>
            <a:endParaRPr lang="en-US" sz="2600"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9354" y="1815921"/>
            <a:ext cx="2736238" cy="2640169"/>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3984240"/>
      </p:ext>
    </p:extLst>
  </p:cSld>
  <p:clrMapOvr>
    <a:masterClrMapping/>
  </p:clrMapOvr>
  <mc:AlternateContent xmlns:mc="http://schemas.openxmlformats.org/markup-compatibility/2006">
    <mc:Choice xmlns:p14="http://schemas.microsoft.com/office/powerpoint/2010/main" Requires="p14">
      <p:transition spd="slow" p14:dur="2000" advTm="24529"/>
    </mc:Choice>
    <mc:Fallback>
      <p:transition spd="slow" advTm="24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2">
                    <a:lumMod val="75000"/>
                  </a:schemeClr>
                </a:solidFill>
              </a:rPr>
              <a:t>Using Professional Interpreters</a:t>
            </a:r>
            <a:endParaRPr lang="en-US" b="1" dirty="0">
              <a:solidFill>
                <a:schemeClr val="accent2">
                  <a:lumMod val="75000"/>
                </a:schemeClr>
              </a:solidFill>
            </a:endParaRPr>
          </a:p>
        </p:txBody>
      </p:sp>
      <p:sp>
        <p:nvSpPr>
          <p:cNvPr id="3" name="Content Placeholder 2"/>
          <p:cNvSpPr>
            <a:spLocks noGrp="1"/>
          </p:cNvSpPr>
          <p:nvPr>
            <p:ph idx="1"/>
          </p:nvPr>
        </p:nvSpPr>
        <p:spPr>
          <a:xfrm>
            <a:off x="677334" y="1930401"/>
            <a:ext cx="8596668" cy="4110962"/>
          </a:xfrm>
        </p:spPr>
        <p:txBody>
          <a:bodyPr/>
          <a:lstStyle/>
          <a:p>
            <a:pPr marL="0" indent="0">
              <a:buNone/>
            </a:pPr>
            <a:r>
              <a:rPr lang="en-US" sz="2400" dirty="0" smtClean="0"/>
              <a:t>It is essential to use a professional interpreter:</a:t>
            </a:r>
          </a:p>
          <a:p>
            <a:pPr marL="0" indent="0">
              <a:buNone/>
            </a:pPr>
            <a:endParaRPr lang="en-US" sz="2400" dirty="0" smtClean="0"/>
          </a:p>
          <a:p>
            <a:pPr>
              <a:buFont typeface="Wingdings" panose="05000000000000000000" pitchFamily="2" charset="2"/>
              <a:buChar char="v"/>
            </a:pPr>
            <a:r>
              <a:rPr lang="en-US" sz="2400" dirty="0" smtClean="0"/>
              <a:t>Do not use family, friends or non-professional interpreters.  If you do, you could be legally liable </a:t>
            </a:r>
          </a:p>
          <a:p>
            <a:pPr marL="0" indent="0">
              <a:buNone/>
            </a:pPr>
            <a:endParaRPr lang="en-US" sz="2400" dirty="0" smtClean="0"/>
          </a:p>
          <a:p>
            <a:pPr>
              <a:buFont typeface="Wingdings" panose="05000000000000000000" pitchFamily="2" charset="2"/>
              <a:buChar char="v"/>
            </a:pPr>
            <a:r>
              <a:rPr lang="en-US" sz="2400" dirty="0" smtClean="0"/>
              <a:t>Face to face interpreting or telephone interpreting may be appropriate to use in mental health care with CALD clients</a:t>
            </a:r>
            <a:endParaRPr lang="en-US" sz="24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29003397"/>
      </p:ext>
    </p:extLst>
  </p:cSld>
  <p:clrMapOvr>
    <a:masterClrMapping/>
  </p:clrMapOvr>
  <mc:AlternateContent xmlns:mc="http://schemas.openxmlformats.org/markup-compatibility/2006">
    <mc:Choice xmlns:p14="http://schemas.microsoft.com/office/powerpoint/2010/main" Requires="p14">
      <p:transition spd="slow" p14:dur="2000" advTm="23900"/>
    </mc:Choice>
    <mc:Fallback>
      <p:transition spd="slow" advTm="23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accent2">
                    <a:lumMod val="75000"/>
                  </a:schemeClr>
                </a:solidFill>
              </a:rPr>
              <a:t>Cultural Assessment</a:t>
            </a:r>
            <a:endParaRPr lang="en-US" sz="4000" b="1" dirty="0">
              <a:solidFill>
                <a:schemeClr val="accent2">
                  <a:lumMod val="75000"/>
                </a:schemeClr>
              </a:solidFill>
            </a:endParaRPr>
          </a:p>
        </p:txBody>
      </p:sp>
      <p:sp>
        <p:nvSpPr>
          <p:cNvPr id="3" name="Content Placeholder 2"/>
          <p:cNvSpPr>
            <a:spLocks noGrp="1"/>
          </p:cNvSpPr>
          <p:nvPr>
            <p:ph idx="1"/>
          </p:nvPr>
        </p:nvSpPr>
        <p:spPr>
          <a:xfrm>
            <a:off x="677334" y="1547445"/>
            <a:ext cx="8596668" cy="4685930"/>
          </a:xfrm>
        </p:spPr>
        <p:txBody>
          <a:bodyPr>
            <a:normAutofit/>
          </a:bodyPr>
          <a:lstStyle/>
          <a:p>
            <a:pPr marL="0" indent="0">
              <a:buNone/>
            </a:pPr>
            <a:r>
              <a:rPr lang="en-US" sz="2600" dirty="0" smtClean="0"/>
              <a:t>Important points to consider when assessing people from different cultures:</a:t>
            </a:r>
          </a:p>
          <a:p>
            <a:pPr marL="0" indent="0">
              <a:buNone/>
            </a:pPr>
            <a:endParaRPr lang="en-US" sz="2400" dirty="0" smtClean="0"/>
          </a:p>
          <a:p>
            <a:pPr>
              <a:buFont typeface="Wingdings" panose="05000000000000000000" pitchFamily="2" charset="2"/>
              <a:buChar char="v"/>
            </a:pPr>
            <a:r>
              <a:rPr lang="en-US" sz="2800" dirty="0" smtClean="0"/>
              <a:t>When the client was born and how long have they been in this country</a:t>
            </a:r>
          </a:p>
          <a:p>
            <a:pPr>
              <a:buFont typeface="Wingdings" panose="05000000000000000000" pitchFamily="2" charset="2"/>
              <a:buChar char="v"/>
            </a:pPr>
            <a:endParaRPr lang="en-US" sz="2800" dirty="0" smtClean="0"/>
          </a:p>
          <a:p>
            <a:pPr>
              <a:buFont typeface="Wingdings" panose="05000000000000000000" pitchFamily="2" charset="2"/>
              <a:buChar char="v"/>
            </a:pPr>
            <a:r>
              <a:rPr lang="en-US" sz="2800" dirty="0" smtClean="0"/>
              <a:t>What the client’s ethnic background is</a:t>
            </a:r>
          </a:p>
          <a:p>
            <a:pPr>
              <a:buFont typeface="Wingdings" panose="05000000000000000000" pitchFamily="2" charset="2"/>
              <a:buChar char="v"/>
            </a:pPr>
            <a:endParaRPr lang="en-US" sz="2800" dirty="0" smtClean="0"/>
          </a:p>
          <a:p>
            <a:pPr>
              <a:buFont typeface="Wingdings" panose="05000000000000000000" pitchFamily="2" charset="2"/>
              <a:buChar char="v"/>
            </a:pPr>
            <a:r>
              <a:rPr lang="en-US" sz="2800" dirty="0" smtClean="0"/>
              <a:t>Who the client’s major support people are</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48728613"/>
      </p:ext>
    </p:extLst>
  </p:cSld>
  <p:clrMapOvr>
    <a:masterClrMapping/>
  </p:clrMapOvr>
  <mc:AlternateContent xmlns:mc="http://schemas.openxmlformats.org/markup-compatibility/2006">
    <mc:Choice xmlns:p14="http://schemas.microsoft.com/office/powerpoint/2010/main" Requires="p14">
      <p:transition spd="slow" p14:dur="2000" advTm="23237"/>
    </mc:Choice>
    <mc:Fallback>
      <p:transition spd="slow" advTm="23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540914"/>
            <a:ext cx="8853032" cy="5718218"/>
          </a:xfrm>
        </p:spPr>
        <p:txBody>
          <a:bodyPr>
            <a:normAutofit/>
          </a:bodyPr>
          <a:lstStyle/>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What </a:t>
            </a:r>
            <a:r>
              <a:rPr lang="en-US" sz="2400" dirty="0"/>
              <a:t>the client’s primary and secondary languages are and their </a:t>
            </a:r>
            <a:r>
              <a:rPr lang="en-US" sz="2400" dirty="0" smtClean="0"/>
              <a:t>capabilities in reading </a:t>
            </a:r>
            <a:r>
              <a:rPr lang="en-US" sz="2400" dirty="0"/>
              <a:t>and </a:t>
            </a:r>
            <a:r>
              <a:rPr lang="en-US" sz="2400" dirty="0" smtClean="0"/>
              <a:t>writing</a:t>
            </a:r>
          </a:p>
          <a:p>
            <a:pPr>
              <a:buFont typeface="Wingdings" panose="05000000000000000000" pitchFamily="2" charset="2"/>
              <a:buChar char="v"/>
            </a:pPr>
            <a:endParaRPr lang="en-US" sz="2400" dirty="0"/>
          </a:p>
          <a:p>
            <a:pPr>
              <a:buFont typeface="Wingdings" panose="05000000000000000000" pitchFamily="2" charset="2"/>
              <a:buChar char="v"/>
            </a:pPr>
            <a:r>
              <a:rPr lang="en-US" sz="2400" dirty="0"/>
              <a:t>What their non-verbal communication style is </a:t>
            </a:r>
            <a:r>
              <a:rPr lang="en-US" sz="2400" dirty="0" smtClean="0"/>
              <a:t>like</a:t>
            </a:r>
          </a:p>
          <a:p>
            <a:pPr>
              <a:buFont typeface="Wingdings" panose="05000000000000000000" pitchFamily="2" charset="2"/>
              <a:buChar char="v"/>
            </a:pPr>
            <a:endParaRPr lang="en-US" sz="2400" dirty="0"/>
          </a:p>
          <a:p>
            <a:pPr>
              <a:buFont typeface="Wingdings" panose="05000000000000000000" pitchFamily="2" charset="2"/>
              <a:buChar char="v"/>
            </a:pPr>
            <a:r>
              <a:rPr lang="en-US" sz="2400" dirty="0"/>
              <a:t>What the client’s </a:t>
            </a:r>
            <a:r>
              <a:rPr lang="en-US" sz="2400" dirty="0" smtClean="0"/>
              <a:t>religious background </a:t>
            </a:r>
            <a:r>
              <a:rPr lang="en-US" sz="2400" dirty="0"/>
              <a:t>is, and its importance in daily </a:t>
            </a:r>
            <a:r>
              <a:rPr lang="en-US" sz="2400" dirty="0" smtClean="0"/>
              <a:t>life</a:t>
            </a:r>
          </a:p>
          <a:p>
            <a:pPr>
              <a:buFont typeface="Wingdings" panose="05000000000000000000" pitchFamily="2" charset="2"/>
              <a:buChar char="v"/>
            </a:pPr>
            <a:endParaRPr lang="en-US" sz="2400" dirty="0"/>
          </a:p>
          <a:p>
            <a:pPr>
              <a:buFont typeface="Wingdings" panose="05000000000000000000" pitchFamily="2" charset="2"/>
              <a:buChar char="v"/>
            </a:pPr>
            <a:r>
              <a:rPr lang="en-US" sz="2400" dirty="0"/>
              <a:t>Whether the client’s income is adequate to meet the needs of the client and their family</a:t>
            </a:r>
          </a:p>
          <a:p>
            <a:endParaRPr lang="en-US"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86729951"/>
      </p:ext>
    </p:extLst>
  </p:cSld>
  <p:clrMapOvr>
    <a:masterClrMapping/>
  </p:clrMapOvr>
  <mc:AlternateContent xmlns:mc="http://schemas.openxmlformats.org/markup-compatibility/2006">
    <mc:Choice xmlns:p14="http://schemas.microsoft.com/office/powerpoint/2010/main" Requires="p14">
      <p:transition spd="slow" p14:dur="2000" advTm="25760"/>
    </mc:Choice>
    <mc:Fallback>
      <p:transition spd="slow" advTm="25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75762"/>
            <a:ext cx="8596668" cy="1506829"/>
          </a:xfrm>
        </p:spPr>
        <p:txBody>
          <a:bodyPr>
            <a:normAutofit/>
          </a:bodyPr>
          <a:lstStyle/>
          <a:p>
            <a:pPr algn="ctr"/>
            <a:r>
              <a:rPr lang="en-US" b="1" dirty="0" smtClean="0">
                <a:solidFill>
                  <a:schemeClr val="accent2">
                    <a:lumMod val="75000"/>
                  </a:schemeClr>
                </a:solidFill>
              </a:rPr>
              <a:t>Issues to Consider </a:t>
            </a:r>
            <a:r>
              <a:rPr lang="en-US" b="1" dirty="0">
                <a:solidFill>
                  <a:schemeClr val="accent2">
                    <a:lumMod val="75000"/>
                  </a:schemeClr>
                </a:solidFill>
              </a:rPr>
              <a:t>D</a:t>
            </a:r>
            <a:r>
              <a:rPr lang="en-US" b="1" dirty="0" smtClean="0">
                <a:solidFill>
                  <a:schemeClr val="accent2">
                    <a:lumMod val="75000"/>
                  </a:schemeClr>
                </a:solidFill>
              </a:rPr>
              <a:t>uring a Cross-Cultural </a:t>
            </a:r>
            <a:r>
              <a:rPr lang="en-US" b="1" dirty="0">
                <a:solidFill>
                  <a:schemeClr val="accent2">
                    <a:lumMod val="75000"/>
                  </a:schemeClr>
                </a:solidFill>
              </a:rPr>
              <a:t>C</a:t>
            </a:r>
            <a:r>
              <a:rPr lang="en-US" b="1" dirty="0" smtClean="0">
                <a:solidFill>
                  <a:schemeClr val="accent2">
                    <a:lumMod val="75000"/>
                  </a:schemeClr>
                </a:solidFill>
              </a:rPr>
              <a:t>linical </a:t>
            </a:r>
            <a:r>
              <a:rPr lang="en-US" b="1" dirty="0">
                <a:solidFill>
                  <a:schemeClr val="accent2">
                    <a:lumMod val="75000"/>
                  </a:schemeClr>
                </a:solidFill>
              </a:rPr>
              <a:t>C</a:t>
            </a:r>
            <a:r>
              <a:rPr lang="en-US" b="1" dirty="0" smtClean="0">
                <a:solidFill>
                  <a:schemeClr val="accent2">
                    <a:lumMod val="75000"/>
                  </a:schemeClr>
                </a:solidFill>
              </a:rPr>
              <a:t>onsultation</a:t>
            </a:r>
            <a:endParaRPr lang="en-US" b="1" dirty="0">
              <a:solidFill>
                <a:schemeClr val="accent2">
                  <a:lumMod val="75000"/>
                </a:schemeClr>
              </a:solidFill>
            </a:endParaRPr>
          </a:p>
        </p:txBody>
      </p:sp>
      <p:sp>
        <p:nvSpPr>
          <p:cNvPr id="3" name="Content Placeholder 2"/>
          <p:cNvSpPr>
            <a:spLocks noGrp="1"/>
          </p:cNvSpPr>
          <p:nvPr>
            <p:ph idx="1"/>
          </p:nvPr>
        </p:nvSpPr>
        <p:spPr>
          <a:xfrm>
            <a:off x="838200" y="2807594"/>
            <a:ext cx="9709597" cy="3245476"/>
          </a:xfrm>
        </p:spPr>
        <p:txBody>
          <a:bodyPr/>
          <a:lstStyle/>
          <a:p>
            <a:pPr>
              <a:buFont typeface="Wingdings" panose="05000000000000000000" pitchFamily="2" charset="2"/>
              <a:buChar char="v"/>
            </a:pPr>
            <a:r>
              <a:rPr lang="en-US" sz="2400" dirty="0" smtClean="0"/>
              <a:t>May use traditional or folk healing methods concurrently with western medical treatments</a:t>
            </a:r>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Family may be very important, they may be included in the consultation about the condition and treatment</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55942274"/>
      </p:ext>
    </p:extLst>
  </p:cSld>
  <p:clrMapOvr>
    <a:masterClrMapping/>
  </p:clrMapOvr>
  <mc:AlternateContent xmlns:mc="http://schemas.openxmlformats.org/markup-compatibility/2006">
    <mc:Choice xmlns:p14="http://schemas.microsoft.com/office/powerpoint/2010/main" Requires="p14">
      <p:transition spd="slow" p14:dur="2000" advTm="19907"/>
    </mc:Choice>
    <mc:Fallback>
      <p:transition spd="slow" advTm="19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0"/>
            <a:ext cx="9071973" cy="6041363"/>
          </a:xfrm>
        </p:spPr>
        <p:txBody>
          <a:bodyPr/>
          <a:lstStyle/>
          <a:p>
            <a:pPr>
              <a:buFont typeface="Wingdings" panose="05000000000000000000" pitchFamily="2" charset="2"/>
              <a:buChar char="v"/>
            </a:pPr>
            <a:endParaRPr lang="en-US" dirty="0" smtClean="0"/>
          </a:p>
          <a:p>
            <a:pPr>
              <a:buFont typeface="Wingdings" panose="05000000000000000000" pitchFamily="2" charset="2"/>
              <a:buChar char="v"/>
            </a:pPr>
            <a:endParaRPr lang="en-US" dirty="0"/>
          </a:p>
          <a:p>
            <a:pPr>
              <a:buFont typeface="Wingdings" panose="05000000000000000000" pitchFamily="2" charset="2"/>
              <a:buChar char="v"/>
            </a:pPr>
            <a:r>
              <a:rPr lang="en-US" sz="2400" dirty="0" smtClean="0"/>
              <a:t>Some </a:t>
            </a:r>
            <a:r>
              <a:rPr lang="en-US" sz="2400" dirty="0"/>
              <a:t>cultures use terms like “nerves,” “wind,” “cold,” or “hot” to explain or describe </a:t>
            </a:r>
            <a:r>
              <a:rPr lang="en-US" sz="2400" dirty="0" smtClean="0"/>
              <a:t>symptoms</a:t>
            </a:r>
          </a:p>
          <a:p>
            <a:pPr>
              <a:buFont typeface="Wingdings" panose="05000000000000000000" pitchFamily="2" charset="2"/>
              <a:buChar char="v"/>
            </a:pPr>
            <a:endParaRPr lang="en-US" sz="2400" dirty="0"/>
          </a:p>
          <a:p>
            <a:pPr>
              <a:buFont typeface="Wingdings" panose="05000000000000000000" pitchFamily="2" charset="2"/>
              <a:buChar char="v"/>
            </a:pPr>
            <a:r>
              <a:rPr lang="en-US" sz="2400" dirty="0"/>
              <a:t>Respect for the client’s cultural background and for their explanatory model of the presenting problem constitutes a key element of the interaction and successful engagement of the treatment process</a:t>
            </a:r>
          </a:p>
          <a:p>
            <a:pPr marL="0" indent="0">
              <a:buNone/>
            </a:pPr>
            <a:endParaRPr lang="en-US" sz="2400" dirty="0"/>
          </a:p>
          <a:p>
            <a:endParaRPr lang="en-US" sz="24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2457" y="4172755"/>
            <a:ext cx="3734874" cy="2074707"/>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18524410"/>
      </p:ext>
    </p:extLst>
  </p:cSld>
  <p:clrMapOvr>
    <a:masterClrMapping/>
  </p:clrMapOvr>
  <mc:AlternateContent xmlns:mc="http://schemas.openxmlformats.org/markup-compatibility/2006">
    <mc:Choice xmlns:p14="http://schemas.microsoft.com/office/powerpoint/2010/main" Requires="p14">
      <p:transition spd="slow" p14:dur="2000" advTm="23549"/>
    </mc:Choice>
    <mc:Fallback>
      <p:transition spd="slow" advTm="23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7730"/>
            <a:ext cx="8596668" cy="1582670"/>
          </a:xfrm>
        </p:spPr>
        <p:txBody>
          <a:bodyPr>
            <a:normAutofit/>
          </a:bodyPr>
          <a:lstStyle/>
          <a:p>
            <a:pPr algn="ctr"/>
            <a:r>
              <a:rPr lang="en-US" sz="4000" b="1" dirty="0" smtClean="0">
                <a:solidFill>
                  <a:schemeClr val="accent2">
                    <a:lumMod val="75000"/>
                  </a:schemeClr>
                </a:solidFill>
              </a:rPr>
              <a:t>Communicating Effectively</a:t>
            </a:r>
            <a:endParaRPr lang="en-US" sz="4000" b="1" dirty="0">
              <a:solidFill>
                <a:schemeClr val="accent2">
                  <a:lumMod val="75000"/>
                </a:schemeClr>
              </a:solidFill>
            </a:endParaRPr>
          </a:p>
        </p:txBody>
      </p:sp>
      <p:sp>
        <p:nvSpPr>
          <p:cNvPr id="3" name="Content Placeholder 2"/>
          <p:cNvSpPr>
            <a:spLocks noGrp="1"/>
          </p:cNvSpPr>
          <p:nvPr>
            <p:ph idx="1"/>
          </p:nvPr>
        </p:nvSpPr>
        <p:spPr>
          <a:xfrm>
            <a:off x="723900" y="1197735"/>
            <a:ext cx="10515600" cy="5174930"/>
          </a:xfrm>
        </p:spPr>
        <p:txBody>
          <a:bodyPr>
            <a:normAutofit lnSpcReduction="10000"/>
          </a:bodyPr>
          <a:lstStyle/>
          <a:p>
            <a:pPr marL="0" indent="0">
              <a:lnSpc>
                <a:spcPct val="100000"/>
              </a:lnSpc>
              <a:buNone/>
            </a:pPr>
            <a:r>
              <a:rPr lang="en-US" sz="2400" dirty="0" smtClean="0"/>
              <a:t>Interpersonal communication involves both verbal and non-verbal interaction.  The following are some communication tips on communicating across cultures:</a:t>
            </a:r>
          </a:p>
          <a:p>
            <a:pPr marL="0" indent="0">
              <a:lnSpc>
                <a:spcPct val="100000"/>
              </a:lnSpc>
              <a:buNone/>
            </a:pPr>
            <a:endParaRPr lang="en-US" sz="2400" dirty="0" smtClean="0"/>
          </a:p>
          <a:p>
            <a:pPr lvl="1">
              <a:buFont typeface="Wingdings" panose="05000000000000000000" pitchFamily="2" charset="2"/>
              <a:buChar char="v"/>
            </a:pPr>
            <a:r>
              <a:rPr lang="en-US" sz="2800" dirty="0" smtClean="0"/>
              <a:t>Explain your role to the patient</a:t>
            </a:r>
          </a:p>
          <a:p>
            <a:pPr lvl="1">
              <a:buFont typeface="Wingdings" panose="05000000000000000000" pitchFamily="2" charset="2"/>
              <a:buChar char="v"/>
            </a:pPr>
            <a:endParaRPr lang="en-US" sz="2800" dirty="0" smtClean="0"/>
          </a:p>
          <a:p>
            <a:pPr lvl="2">
              <a:buFont typeface="Wingdings" panose="05000000000000000000" pitchFamily="2" charset="2"/>
              <a:buChar char="v"/>
            </a:pPr>
            <a:r>
              <a:rPr lang="en-US" sz="2800" dirty="0" smtClean="0"/>
              <a:t>Understand rules of communication</a:t>
            </a:r>
          </a:p>
          <a:p>
            <a:pPr lvl="2">
              <a:buFont typeface="Wingdings" panose="05000000000000000000" pitchFamily="2" charset="2"/>
              <a:buChar char="v"/>
            </a:pPr>
            <a:endParaRPr lang="en-US" sz="2800" dirty="0" smtClean="0"/>
          </a:p>
          <a:p>
            <a:pPr lvl="3">
              <a:buFont typeface="Wingdings" panose="05000000000000000000" pitchFamily="2" charset="2"/>
              <a:buChar char="v"/>
            </a:pPr>
            <a:r>
              <a:rPr lang="en-US" sz="2800" dirty="0" smtClean="0"/>
              <a:t>Be aware that people express emotions in many ways</a:t>
            </a:r>
          </a:p>
          <a:p>
            <a:pPr lvl="3">
              <a:buFont typeface="Wingdings" panose="05000000000000000000" pitchFamily="2" charset="2"/>
              <a:buChar char="v"/>
            </a:pPr>
            <a:endParaRPr lang="en-US" sz="2800" dirty="0" smtClean="0"/>
          </a:p>
          <a:p>
            <a:pPr lvl="4">
              <a:buFont typeface="Wingdings" panose="05000000000000000000" pitchFamily="2" charset="2"/>
              <a:buChar char="v"/>
            </a:pPr>
            <a:r>
              <a:rPr lang="en-US" sz="2800" dirty="0" smtClean="0"/>
              <a:t>Do not assume English proficiency</a:t>
            </a:r>
          </a:p>
          <a:p>
            <a:pPr marL="1828800" lvl="4" indent="0">
              <a:buNone/>
            </a:pPr>
            <a:endParaRPr lang="en-US" sz="2800" dirty="0" smtClean="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49164290"/>
      </p:ext>
    </p:extLst>
  </p:cSld>
  <p:clrMapOvr>
    <a:masterClrMapping/>
  </p:clrMapOvr>
  <mc:AlternateContent xmlns:mc="http://schemas.openxmlformats.org/markup-compatibility/2006">
    <mc:Choice xmlns:p14="http://schemas.microsoft.com/office/powerpoint/2010/main" Requires="p14">
      <p:transition spd="slow" p14:dur="2000" advTm="28147"/>
    </mc:Choice>
    <mc:Fallback>
      <p:transition spd="slow" advTm="28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32000"/>
            <a:ext cx="10515600" cy="1325563"/>
          </a:xfrm>
        </p:spPr>
        <p:txBody>
          <a:bodyPr/>
          <a:lstStyle/>
          <a:p>
            <a:endParaRPr lang="en-US" dirty="0"/>
          </a:p>
        </p:txBody>
      </p:sp>
      <p:sp>
        <p:nvSpPr>
          <p:cNvPr id="3" name="Content Placeholder 2"/>
          <p:cNvSpPr>
            <a:spLocks noGrp="1"/>
          </p:cNvSpPr>
          <p:nvPr>
            <p:ph idx="1"/>
          </p:nvPr>
        </p:nvSpPr>
        <p:spPr>
          <a:xfrm>
            <a:off x="838200" y="675250"/>
            <a:ext cx="10515600" cy="5501714"/>
          </a:xfrm>
        </p:spPr>
        <p:txBody>
          <a:bodyPr>
            <a:noAutofit/>
          </a:bodyPr>
          <a:lstStyle/>
          <a:p>
            <a:pPr>
              <a:buFont typeface="Wingdings" panose="05000000000000000000" pitchFamily="2" charset="2"/>
              <a:buChar char="v"/>
            </a:pPr>
            <a:r>
              <a:rPr lang="en-US" sz="2400" dirty="0" smtClean="0"/>
              <a:t>Note different meanings of words</a:t>
            </a:r>
          </a:p>
          <a:p>
            <a:pPr>
              <a:buFont typeface="Wingdings" panose="05000000000000000000" pitchFamily="2" charset="2"/>
              <a:buChar char="v"/>
            </a:pPr>
            <a:endParaRPr lang="en-US" sz="2400" dirty="0" smtClean="0"/>
          </a:p>
          <a:p>
            <a:pPr lvl="1">
              <a:buFont typeface="Wingdings" panose="05000000000000000000" pitchFamily="2" charset="2"/>
              <a:buChar char="v"/>
            </a:pPr>
            <a:r>
              <a:rPr lang="en-US" sz="2400" dirty="0" smtClean="0"/>
              <a:t>Do not make assumptions about a patient’s level of understanding</a:t>
            </a:r>
          </a:p>
          <a:p>
            <a:pPr lvl="1">
              <a:buFont typeface="Wingdings" panose="05000000000000000000" pitchFamily="2" charset="2"/>
              <a:buChar char="v"/>
            </a:pPr>
            <a:endParaRPr lang="en-US" sz="2400" dirty="0" smtClean="0"/>
          </a:p>
          <a:p>
            <a:pPr lvl="2">
              <a:buFont typeface="Wingdings" panose="05000000000000000000" pitchFamily="2" charset="2"/>
              <a:buChar char="v"/>
            </a:pPr>
            <a:r>
              <a:rPr lang="en-US" sz="2400" dirty="0" smtClean="0"/>
              <a:t>Respect beliefs and attitudes</a:t>
            </a:r>
          </a:p>
          <a:p>
            <a:pPr lvl="2">
              <a:buFont typeface="Wingdings" panose="05000000000000000000" pitchFamily="2" charset="2"/>
              <a:buChar char="v"/>
            </a:pPr>
            <a:endParaRPr lang="en-US" sz="2400" dirty="0" smtClean="0"/>
          </a:p>
          <a:p>
            <a:pPr lvl="3">
              <a:buFont typeface="Wingdings" panose="05000000000000000000" pitchFamily="2" charset="2"/>
              <a:buChar char="v"/>
            </a:pPr>
            <a:r>
              <a:rPr lang="en-US" sz="2400" dirty="0" smtClean="0"/>
              <a:t>Take the time to explore any issues</a:t>
            </a:r>
          </a:p>
          <a:p>
            <a:pPr lvl="3">
              <a:buFont typeface="Wingdings" panose="05000000000000000000" pitchFamily="2" charset="2"/>
              <a:buChar char="v"/>
            </a:pPr>
            <a:endParaRPr lang="en-US" sz="2400" dirty="0" smtClean="0"/>
          </a:p>
          <a:p>
            <a:pPr lvl="4">
              <a:buFont typeface="Wingdings" panose="05000000000000000000" pitchFamily="2" charset="2"/>
              <a:buChar char="v"/>
            </a:pPr>
            <a:r>
              <a:rPr lang="en-US" sz="2400" dirty="0" smtClean="0"/>
              <a:t>Speak clearly and slowly</a:t>
            </a:r>
          </a:p>
          <a:p>
            <a:pPr lvl="4">
              <a:buFont typeface="Wingdings" panose="05000000000000000000" pitchFamily="2" charset="2"/>
              <a:buChar char="v"/>
            </a:pPr>
            <a:endParaRPr lang="en-US" sz="2400" dirty="0" smtClean="0"/>
          </a:p>
          <a:p>
            <a:pPr lvl="5">
              <a:buFont typeface="Wingdings" panose="05000000000000000000" pitchFamily="2" charset="2"/>
              <a:buChar char="v"/>
            </a:pPr>
            <a:r>
              <a:rPr lang="en-US" sz="2400" dirty="0" smtClean="0"/>
              <a:t>Listen and observe</a:t>
            </a:r>
            <a:endParaRPr lang="en-US" sz="24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6653" y="4592324"/>
            <a:ext cx="4792215" cy="2106777"/>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14100165"/>
      </p:ext>
    </p:extLst>
  </p:cSld>
  <p:clrMapOvr>
    <a:masterClrMapping/>
  </p:clrMapOvr>
  <mc:AlternateContent xmlns:mc="http://schemas.openxmlformats.org/markup-compatibility/2006">
    <mc:Choice xmlns:p14="http://schemas.microsoft.com/office/powerpoint/2010/main" Requires="p14">
      <p:transition spd="slow" p14:dur="2000" advTm="19696"/>
    </mc:Choice>
    <mc:Fallback>
      <p:transition spd="slow" advTm="19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2">
                    <a:lumMod val="75000"/>
                  </a:schemeClr>
                </a:solidFill>
              </a:rPr>
              <a:t>Using The Cultural </a:t>
            </a:r>
            <a:r>
              <a:rPr lang="en-US" b="1" dirty="0">
                <a:solidFill>
                  <a:schemeClr val="accent2">
                    <a:lumMod val="75000"/>
                  </a:schemeClr>
                </a:solidFill>
              </a:rPr>
              <a:t>A</a:t>
            </a:r>
            <a:r>
              <a:rPr lang="en-US" b="1" dirty="0" smtClean="0">
                <a:solidFill>
                  <a:schemeClr val="accent2">
                    <a:lumMod val="75000"/>
                  </a:schemeClr>
                </a:solidFill>
              </a:rPr>
              <a:t>wareness </a:t>
            </a:r>
            <a:r>
              <a:rPr lang="en-US" b="1" dirty="0">
                <a:solidFill>
                  <a:schemeClr val="accent2">
                    <a:lumMod val="75000"/>
                  </a:schemeClr>
                </a:solidFill>
              </a:rPr>
              <a:t>T</a:t>
            </a:r>
            <a:r>
              <a:rPr lang="en-US" b="1" dirty="0" smtClean="0">
                <a:solidFill>
                  <a:schemeClr val="accent2">
                    <a:lumMod val="75000"/>
                  </a:schemeClr>
                </a:solidFill>
              </a:rPr>
              <a:t>ool</a:t>
            </a:r>
            <a:endParaRPr lang="en-US" b="1" dirty="0">
              <a:solidFill>
                <a:schemeClr val="accent2">
                  <a:lumMod val="75000"/>
                </a:schemeClr>
              </a:solidFill>
            </a:endParaRPr>
          </a:p>
        </p:txBody>
      </p:sp>
      <p:sp>
        <p:nvSpPr>
          <p:cNvPr id="3" name="Content Placeholder 2"/>
          <p:cNvSpPr>
            <a:spLocks noGrp="1"/>
          </p:cNvSpPr>
          <p:nvPr>
            <p:ph idx="1"/>
          </p:nvPr>
        </p:nvSpPr>
        <p:spPr>
          <a:xfrm>
            <a:off x="677333" y="1584101"/>
            <a:ext cx="9535613" cy="4774496"/>
          </a:xfrm>
        </p:spPr>
        <p:txBody>
          <a:bodyPr>
            <a:normAutofit fontScale="92500" lnSpcReduction="20000"/>
          </a:bodyPr>
          <a:lstStyle/>
          <a:p>
            <a:pPr marL="0" indent="0">
              <a:buNone/>
            </a:pPr>
            <a:r>
              <a:rPr lang="en-US" sz="2800" dirty="0" smtClean="0"/>
              <a:t>This has been designed for helping you in understanding the patient’s perception of their problem:</a:t>
            </a:r>
          </a:p>
          <a:p>
            <a:pPr marL="0" indent="0">
              <a:buNone/>
            </a:pPr>
            <a:endParaRPr lang="en-US" sz="2400" dirty="0" smtClean="0"/>
          </a:p>
          <a:p>
            <a:pPr marL="0" indent="0">
              <a:buNone/>
            </a:pPr>
            <a:r>
              <a:rPr lang="en-US" sz="2800" dirty="0" smtClean="0"/>
              <a:t>The Cultural Assessment Tool involves asking the patient the following questions:</a:t>
            </a:r>
          </a:p>
          <a:p>
            <a:pPr marL="0" indent="0">
              <a:buNone/>
            </a:pPr>
            <a:endParaRPr lang="en-US" sz="2400" dirty="0" smtClean="0"/>
          </a:p>
          <a:p>
            <a:pPr marL="457200" indent="-457200">
              <a:buAutoNum type="arabicPeriod"/>
            </a:pPr>
            <a:r>
              <a:rPr lang="en-US" sz="3100" dirty="0" smtClean="0"/>
              <a:t>What do you think caused your problem (use patient’s words)?</a:t>
            </a:r>
          </a:p>
          <a:p>
            <a:pPr marL="457200" indent="-457200">
              <a:buAutoNum type="arabicPeriod" startAt="2"/>
            </a:pPr>
            <a:r>
              <a:rPr lang="en-US" sz="3100" dirty="0" smtClean="0"/>
              <a:t>Why do you think it started when it did?</a:t>
            </a:r>
          </a:p>
          <a:p>
            <a:pPr marL="457200" indent="-457200">
              <a:buAutoNum type="arabicPeriod" startAt="2"/>
            </a:pPr>
            <a:r>
              <a:rPr lang="en-US" sz="3100" dirty="0" smtClean="0"/>
              <a:t>What do you think your “illness” does to you?  What are the chief problems it has caused for you?</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51586037"/>
      </p:ext>
    </p:extLst>
  </p:cSld>
  <p:clrMapOvr>
    <a:masterClrMapping/>
  </p:clrMapOvr>
  <mc:AlternateContent xmlns:mc="http://schemas.openxmlformats.org/markup-compatibility/2006">
    <mc:Choice xmlns:p14="http://schemas.microsoft.com/office/powerpoint/2010/main" Requires="p14">
      <p:transition spd="slow" p14:dur="2000" advTm="31174"/>
    </mc:Choice>
    <mc:Fallback>
      <p:transition spd="slow" advTm="31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977900" y="-353695"/>
            <a:ext cx="10515600" cy="86995"/>
          </a:xfrm>
        </p:spPr>
        <p:txBody>
          <a:bodyPr>
            <a:normAutofit fontScale="90000"/>
          </a:bodyPr>
          <a:lstStyle/>
          <a:p>
            <a:endParaRPr lang="en-US" dirty="0"/>
          </a:p>
        </p:txBody>
      </p:sp>
      <p:sp>
        <p:nvSpPr>
          <p:cNvPr id="3" name="Content Placeholder 2"/>
          <p:cNvSpPr>
            <a:spLocks noGrp="1"/>
          </p:cNvSpPr>
          <p:nvPr>
            <p:ph idx="1"/>
          </p:nvPr>
        </p:nvSpPr>
        <p:spPr>
          <a:xfrm>
            <a:off x="838200" y="495300"/>
            <a:ext cx="10515600" cy="5681663"/>
          </a:xfrm>
        </p:spPr>
        <p:txBody>
          <a:bodyPr>
            <a:normAutofit/>
          </a:bodyPr>
          <a:lstStyle/>
          <a:p>
            <a:pPr marL="0" indent="0">
              <a:buNone/>
            </a:pPr>
            <a:endParaRPr lang="en-US" dirty="0" smtClean="0"/>
          </a:p>
          <a:p>
            <a:pPr marL="0" indent="0">
              <a:buNone/>
            </a:pPr>
            <a:r>
              <a:rPr lang="en-US" dirty="0" smtClean="0"/>
              <a:t> </a:t>
            </a:r>
          </a:p>
          <a:p>
            <a:pPr marL="0" indent="0">
              <a:buNone/>
            </a:pPr>
            <a:r>
              <a:rPr lang="en-US" dirty="0" smtClean="0">
                <a:solidFill>
                  <a:schemeClr val="tx2">
                    <a:lumMod val="60000"/>
                    <a:lumOff val="40000"/>
                  </a:schemeClr>
                </a:solidFill>
              </a:rPr>
              <a:t>4</a:t>
            </a:r>
            <a:r>
              <a:rPr lang="en-US" sz="2400" dirty="0" smtClean="0">
                <a:solidFill>
                  <a:schemeClr val="tx2">
                    <a:lumMod val="60000"/>
                    <a:lumOff val="40000"/>
                  </a:schemeClr>
                </a:solidFill>
              </a:rPr>
              <a:t>.</a:t>
            </a:r>
            <a:r>
              <a:rPr lang="en-US" sz="2400" dirty="0" smtClean="0"/>
              <a:t>  How </a:t>
            </a:r>
            <a:r>
              <a:rPr lang="en-US" sz="2400" dirty="0"/>
              <a:t>severe is your (illness)?  What do you fear most about it?</a:t>
            </a:r>
          </a:p>
          <a:p>
            <a:pPr marL="457200" indent="-457200">
              <a:buAutoNum type="arabicPeriod" startAt="5"/>
            </a:pPr>
            <a:r>
              <a:rPr lang="en-US" sz="2400" dirty="0" smtClean="0"/>
              <a:t>What kind of treatment/help do you think you should receive?</a:t>
            </a:r>
          </a:p>
          <a:p>
            <a:pPr marL="457200" indent="-457200">
              <a:buAutoNum type="arabicPeriod" startAt="5"/>
            </a:pPr>
            <a:r>
              <a:rPr lang="en-US" sz="2400" dirty="0" smtClean="0"/>
              <a:t>Within your own culture, how would your (illness) be treated?</a:t>
            </a:r>
          </a:p>
          <a:p>
            <a:pPr marL="457200" indent="-457200">
              <a:buAutoNum type="arabicPeriod" startAt="5"/>
            </a:pPr>
            <a:r>
              <a:rPr lang="en-US" sz="2400" dirty="0" smtClean="0"/>
              <a:t>How is your community helping with your (illness)?</a:t>
            </a:r>
          </a:p>
          <a:p>
            <a:pPr marL="457200" indent="-457200">
              <a:buAutoNum type="arabicPeriod" startAt="5"/>
            </a:pPr>
            <a:r>
              <a:rPr lang="en-US" sz="2400" dirty="0" smtClean="0"/>
              <a:t>What have you been doing so far for your (illness)?</a:t>
            </a:r>
          </a:p>
          <a:p>
            <a:pPr marL="457200" indent="-457200">
              <a:buAutoNum type="arabicPeriod" startAt="5"/>
            </a:pPr>
            <a:r>
              <a:rPr lang="en-US" sz="2400" dirty="0" smtClean="0"/>
              <a:t>What are the most important results you hope to get from treatment?</a:t>
            </a:r>
          </a:p>
          <a:p>
            <a:pPr marL="457200" indent="-457200">
              <a:buAutoNum type="arabicPeriod" startAt="5"/>
            </a:pPr>
            <a:endParaRPr lang="en-US" sz="2400" dirty="0"/>
          </a:p>
          <a:p>
            <a:pPr marL="0" indent="0">
              <a:buNone/>
            </a:pPr>
            <a:r>
              <a:rPr lang="en-US" sz="2400" dirty="0" smtClean="0"/>
              <a:t>Questions should be asked gently, leaving the client plenty of time to consider their replies and to expand on them. It is important that sensitivity is applied</a:t>
            </a:r>
          </a:p>
          <a:p>
            <a:pPr marL="457200" indent="-457200">
              <a:buAutoNum type="arabicPeriod" startAt="5"/>
            </a:pPr>
            <a:endParaRPr lang="en-US"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35078550"/>
      </p:ext>
    </p:extLst>
  </p:cSld>
  <p:clrMapOvr>
    <a:masterClrMapping/>
  </p:clrMapOvr>
  <mc:AlternateContent xmlns:mc="http://schemas.openxmlformats.org/markup-compatibility/2006">
    <mc:Choice xmlns:p14="http://schemas.microsoft.com/office/powerpoint/2010/main" Requires="p14">
      <p:transition spd="slow" p14:dur="2000" advTm="41863"/>
    </mc:Choice>
    <mc:Fallback>
      <p:transition spd="slow" advTm="41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3184"/>
            <a:ext cx="8596668" cy="1764406"/>
          </a:xfrm>
        </p:spPr>
        <p:txBody>
          <a:bodyPr>
            <a:normAutofit/>
          </a:bodyPr>
          <a:lstStyle/>
          <a:p>
            <a:pPr algn="ctr"/>
            <a:r>
              <a:rPr lang="en-US" b="1" dirty="0" smtClean="0">
                <a:solidFill>
                  <a:schemeClr val="accent2">
                    <a:lumMod val="75000"/>
                  </a:schemeClr>
                </a:solidFill>
              </a:rPr>
              <a:t>Cultural Competence </a:t>
            </a:r>
            <a:br>
              <a:rPr lang="en-US" b="1" dirty="0" smtClean="0">
                <a:solidFill>
                  <a:schemeClr val="accent2">
                    <a:lumMod val="75000"/>
                  </a:schemeClr>
                </a:solidFill>
              </a:rPr>
            </a:br>
            <a:r>
              <a:rPr lang="en-US" b="1" dirty="0" smtClean="0">
                <a:solidFill>
                  <a:schemeClr val="accent2">
                    <a:lumMod val="75000"/>
                  </a:schemeClr>
                </a:solidFill>
              </a:rPr>
              <a:t>in </a:t>
            </a:r>
            <a:br>
              <a:rPr lang="en-US" b="1" dirty="0" smtClean="0">
                <a:solidFill>
                  <a:schemeClr val="accent2">
                    <a:lumMod val="75000"/>
                  </a:schemeClr>
                </a:solidFill>
              </a:rPr>
            </a:br>
            <a:r>
              <a:rPr lang="en-US" b="1" dirty="0" smtClean="0">
                <a:solidFill>
                  <a:schemeClr val="accent2">
                    <a:lumMod val="75000"/>
                  </a:schemeClr>
                </a:solidFill>
              </a:rPr>
              <a:t>Mental Health Care</a:t>
            </a:r>
            <a:endParaRPr lang="en-US" b="1" dirty="0">
              <a:solidFill>
                <a:schemeClr val="accent2">
                  <a:lumMod val="75000"/>
                </a:schemeClr>
              </a:solidFill>
            </a:endParaRPr>
          </a:p>
        </p:txBody>
      </p:sp>
      <p:sp>
        <p:nvSpPr>
          <p:cNvPr id="3" name="Content Placeholder 2"/>
          <p:cNvSpPr>
            <a:spLocks noGrp="1"/>
          </p:cNvSpPr>
          <p:nvPr>
            <p:ph idx="1"/>
          </p:nvPr>
        </p:nvSpPr>
        <p:spPr>
          <a:xfrm>
            <a:off x="677334" y="1957591"/>
            <a:ext cx="8596668" cy="4623514"/>
          </a:xfrm>
        </p:spPr>
        <p:txBody>
          <a:bodyPr>
            <a:normAutofit fontScale="55000" lnSpcReduction="20000"/>
          </a:bodyPr>
          <a:lstStyle/>
          <a:p>
            <a:pPr marL="0" indent="0">
              <a:buNone/>
            </a:pPr>
            <a:endParaRPr lang="en-US" sz="2400" dirty="0"/>
          </a:p>
          <a:p>
            <a:pPr marL="0" indent="0">
              <a:buNone/>
            </a:pPr>
            <a:r>
              <a:rPr lang="en-US" sz="3600" dirty="0" smtClean="0"/>
              <a:t>It takes time and practice to feel competent in mental health care, especially with cultural diversity.  </a:t>
            </a:r>
          </a:p>
          <a:p>
            <a:pPr marL="0" indent="0">
              <a:buNone/>
            </a:pPr>
            <a:endParaRPr lang="en-US" sz="3600" dirty="0" smtClean="0"/>
          </a:p>
          <a:p>
            <a:pPr marL="0" indent="0">
              <a:buNone/>
            </a:pPr>
            <a:r>
              <a:rPr lang="en-US" sz="3600" dirty="0" smtClean="0"/>
              <a:t>A practitioner is culturally competent when they:</a:t>
            </a:r>
          </a:p>
          <a:p>
            <a:pPr marL="0" indent="0">
              <a:buNone/>
            </a:pPr>
            <a:endParaRPr lang="en-US" sz="3600" dirty="0" smtClean="0"/>
          </a:p>
          <a:p>
            <a:pPr>
              <a:buFont typeface="Wingdings" panose="05000000000000000000" pitchFamily="2" charset="2"/>
              <a:buChar char="v"/>
            </a:pPr>
            <a:r>
              <a:rPr lang="en-US" sz="3600" dirty="0" smtClean="0"/>
              <a:t>Can understand the concept of culture, and how it can influence people, including emotions generated by intercultural interactions</a:t>
            </a:r>
          </a:p>
          <a:p>
            <a:pPr>
              <a:buFont typeface="Wingdings" panose="05000000000000000000" pitchFamily="2" charset="2"/>
              <a:buChar char="v"/>
            </a:pPr>
            <a:endParaRPr lang="en-US" sz="3600" dirty="0"/>
          </a:p>
          <a:p>
            <a:pPr>
              <a:buFont typeface="Wingdings" panose="05000000000000000000" pitchFamily="2" charset="2"/>
              <a:buChar char="v"/>
            </a:pPr>
            <a:r>
              <a:rPr lang="en-US" sz="3600" dirty="0" smtClean="0"/>
              <a:t>Acceptance of diversity</a:t>
            </a:r>
          </a:p>
          <a:p>
            <a:pPr>
              <a:buFont typeface="Wingdings" panose="05000000000000000000" pitchFamily="2" charset="2"/>
              <a:buChar char="v"/>
            </a:pPr>
            <a:endParaRPr lang="en-US" sz="3600" dirty="0" smtClean="0"/>
          </a:p>
          <a:p>
            <a:pPr>
              <a:buFont typeface="Wingdings" panose="05000000000000000000" pitchFamily="2" charset="2"/>
              <a:buChar char="v"/>
            </a:pPr>
            <a:r>
              <a:rPr lang="en-US" sz="3600" dirty="0" smtClean="0"/>
              <a:t>Equity and access</a:t>
            </a:r>
          </a:p>
          <a:p>
            <a:pPr>
              <a:buFont typeface="Wingdings" panose="05000000000000000000" pitchFamily="2" charset="2"/>
              <a:buChar char="v"/>
            </a:pPr>
            <a:endParaRPr lang="en-US" sz="3600" dirty="0"/>
          </a:p>
          <a:p>
            <a:pPr>
              <a:buFont typeface="Wingdings" panose="05000000000000000000" pitchFamily="2" charset="2"/>
              <a:buChar char="v"/>
            </a:pPr>
            <a:endParaRPr lang="en-US" sz="3600" dirty="0" smtClean="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17737723"/>
      </p:ext>
    </p:extLst>
  </p:cSld>
  <p:clrMapOvr>
    <a:masterClrMapping/>
  </p:clrMapOvr>
  <mc:AlternateContent xmlns:mc="http://schemas.openxmlformats.org/markup-compatibility/2006">
    <mc:Choice xmlns:p14="http://schemas.microsoft.com/office/powerpoint/2010/main" Requires="p14">
      <p:transition spd="slow" p14:dur="2000" advTm="28638"/>
    </mc:Choice>
    <mc:Fallback>
      <p:transition spd="slow" advTm="28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2032" y="437882"/>
            <a:ext cx="8596668" cy="6297769"/>
          </a:xfrm>
        </p:spPr>
        <p:txBody>
          <a:bodyPr/>
          <a:lstStyle/>
          <a:p>
            <a:endParaRPr lang="en-US" dirty="0" smtClean="0"/>
          </a:p>
          <a:p>
            <a:pPr marL="0" indent="0">
              <a:buNone/>
            </a:pPr>
            <a:r>
              <a:rPr lang="en-US" sz="2400" dirty="0" smtClean="0"/>
              <a:t>Why is this valuable information needed for a case manager?</a:t>
            </a:r>
          </a:p>
          <a:p>
            <a:pPr marL="0" indent="0">
              <a:buNone/>
            </a:pPr>
            <a:endParaRPr lang="en-US" sz="2400" dirty="0" smtClean="0"/>
          </a:p>
          <a:p>
            <a:pPr marL="0" indent="0">
              <a:buNone/>
            </a:pPr>
            <a:r>
              <a:rPr lang="en-US" sz="2400" dirty="0" smtClean="0"/>
              <a:t>Mental health case managers coordinate a </a:t>
            </a:r>
            <a:r>
              <a:rPr lang="en-US" sz="2400" dirty="0"/>
              <a:t>variety of community services, monitoring the services, and advocating for individuals suffering from ongoing mental health </a:t>
            </a:r>
            <a:r>
              <a:rPr lang="en-US" sz="2400" dirty="0" smtClean="0"/>
              <a:t>issues.</a:t>
            </a:r>
            <a:r>
              <a:rPr lang="en-US" sz="2400" dirty="0"/>
              <a:t>  Case </a:t>
            </a:r>
            <a:r>
              <a:rPr lang="en-US" sz="2400" dirty="0" smtClean="0"/>
              <a:t>Managers </a:t>
            </a:r>
            <a:r>
              <a:rPr lang="en-US" sz="2400" dirty="0"/>
              <a:t>also can provide support for the families and friends of these people. </a:t>
            </a:r>
            <a:r>
              <a:rPr lang="en-US" sz="2400" dirty="0" smtClean="0"/>
              <a:t>Cultural diversity in this field is a crucial part of treatment.  If the case managers are not aware of the cultural differences, there will be no trust or respect from an individual seeking help, which will make a successful treatment impossible and will set that individual up for failure. </a:t>
            </a:r>
          </a:p>
          <a:p>
            <a:pPr marL="0" indent="0">
              <a:buNone/>
            </a:pPr>
            <a:endParaRPr lang="en-US" sz="2400" dirty="0" smtClean="0"/>
          </a:p>
          <a:p>
            <a:endParaRPr lang="en-US" sz="2400" dirty="0" smtClean="0"/>
          </a:p>
          <a:p>
            <a:pPr marL="0"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74906808"/>
      </p:ext>
    </p:extLst>
  </p:cSld>
  <p:clrMapOvr>
    <a:masterClrMapping/>
  </p:clrMapOvr>
  <mc:AlternateContent xmlns:mc="http://schemas.openxmlformats.org/markup-compatibility/2006">
    <mc:Choice xmlns:p14="http://schemas.microsoft.com/office/powerpoint/2010/main" Requires="p14">
      <p:transition spd="slow" p14:dur="2000" advTm="39563"/>
    </mc:Choice>
    <mc:Fallback>
      <p:transition spd="slow" advTm="39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2">
                    <a:lumMod val="75000"/>
                  </a:schemeClr>
                </a:solidFill>
              </a:rPr>
              <a:t>Resources</a:t>
            </a:r>
            <a:r>
              <a:rPr lang="en-US" dirty="0" smtClean="0">
                <a:solidFill>
                  <a:schemeClr val="accent2">
                    <a:lumMod val="75000"/>
                  </a:schemeClr>
                </a:solidFill>
              </a:rPr>
              <a:t> </a:t>
            </a:r>
            <a:endParaRPr lang="en-US"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t>There are many resources available that address the issue of cultural competency and the provision of culturally competent care.</a:t>
            </a:r>
          </a:p>
          <a:p>
            <a:pPr marL="0" indent="0">
              <a:buNone/>
            </a:pPr>
            <a:endParaRPr lang="en-US" dirty="0"/>
          </a:p>
          <a:p>
            <a:pPr marL="0" indent="0">
              <a:buNone/>
            </a:pPr>
            <a:r>
              <a:rPr lang="en-US" dirty="0" smtClean="0">
                <a:hlinkClick r:id="rId4"/>
              </a:rPr>
              <a:t>http://erc.msh.org/quality&amp;culture</a:t>
            </a:r>
            <a:endParaRPr lang="en-US" dirty="0" smtClean="0"/>
          </a:p>
          <a:p>
            <a:pPr marL="0" indent="0">
              <a:buNone/>
            </a:pPr>
            <a:endParaRPr lang="en-US" dirty="0"/>
          </a:p>
          <a:p>
            <a:pPr marL="0" indent="0">
              <a:buNone/>
            </a:pPr>
            <a:r>
              <a:rPr lang="en-US" dirty="0" smtClean="0">
                <a:hlinkClick r:id="rId5"/>
              </a:rPr>
              <a:t>www.crosshealth.com</a:t>
            </a:r>
            <a:endParaRPr lang="en-US" dirty="0" smtClean="0"/>
          </a:p>
          <a:p>
            <a:pPr marL="0" indent="0">
              <a:buNone/>
            </a:pPr>
            <a:endParaRPr lang="en-US" dirty="0" smtClean="0"/>
          </a:p>
          <a:p>
            <a:pPr marL="0" indent="0">
              <a:buNone/>
            </a:pPr>
            <a:r>
              <a:rPr lang="en-US" dirty="0" smtClean="0">
                <a:hlinkClick r:id="rId6"/>
              </a:rPr>
              <a:t>www.xculture.org</a:t>
            </a:r>
            <a:endParaRPr lang="en-US" dirty="0" smtClean="0"/>
          </a:p>
          <a:p>
            <a:pPr marL="0" indent="0">
              <a:buNone/>
            </a:pPr>
            <a:endParaRPr lang="en-US" dirty="0"/>
          </a:p>
          <a:p>
            <a:pPr marL="0" indent="0">
              <a:buNone/>
            </a:pPr>
            <a:endParaRPr lang="en-US" dirty="0" smtClean="0"/>
          </a:p>
          <a:p>
            <a:pPr marL="0" indent="0">
              <a:buNone/>
            </a:pPr>
            <a:endParaRPr lang="en-US" dirty="0"/>
          </a:p>
        </p:txBody>
      </p:sp>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77474" y="3549904"/>
            <a:ext cx="2491458" cy="2491458"/>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62499394"/>
      </p:ext>
    </p:extLst>
  </p:cSld>
  <p:clrMapOvr>
    <a:masterClrMapping/>
  </p:clrMapOvr>
  <mc:AlternateContent xmlns:mc="http://schemas.openxmlformats.org/markup-compatibility/2006">
    <mc:Choice xmlns:p14="http://schemas.microsoft.com/office/powerpoint/2010/main" Requires="p14">
      <p:transition spd="slow" p14:dur="2000" advTm="20516"/>
    </mc:Choice>
    <mc:Fallback>
      <p:transition spd="slow" advTm="20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9113" y="839810"/>
            <a:ext cx="10515600" cy="5453063"/>
          </a:xfrm>
        </p:spPr>
        <p:txBody>
          <a:bodyPr>
            <a:normAutofit/>
          </a:bodyPr>
          <a:lstStyle/>
          <a:p>
            <a:pPr marL="0" indent="0">
              <a:buNone/>
            </a:pPr>
            <a:endParaRPr lang="en-US" dirty="0" smtClean="0">
              <a:hlinkClick r:id="rId2"/>
            </a:endParaRPr>
          </a:p>
          <a:p>
            <a:pPr marL="0" indent="0">
              <a:buNone/>
            </a:pPr>
            <a:endParaRPr lang="en-US" dirty="0">
              <a:hlinkClick r:id="rId2"/>
            </a:endParaRPr>
          </a:p>
          <a:p>
            <a:pPr marL="0" indent="0">
              <a:buNone/>
            </a:pPr>
            <a:r>
              <a:rPr lang="en-US" dirty="0" smtClean="0">
                <a:hlinkClick r:id="rId2"/>
              </a:rPr>
              <a:t>www.amsa.org/div</a:t>
            </a:r>
            <a:endParaRPr lang="en-US" dirty="0" smtClean="0"/>
          </a:p>
          <a:p>
            <a:pPr marL="0" indent="0">
              <a:buNone/>
            </a:pPr>
            <a:endParaRPr lang="en-US" dirty="0"/>
          </a:p>
          <a:p>
            <a:pPr marL="0" indent="0">
              <a:buNone/>
            </a:pPr>
            <a:r>
              <a:rPr lang="en-US" dirty="0" smtClean="0">
                <a:hlinkClick r:id="rId3"/>
              </a:rPr>
              <a:t>www.omhrc.gov/clas</a:t>
            </a:r>
            <a:endParaRPr lang="en-US" dirty="0" smtClean="0"/>
          </a:p>
          <a:p>
            <a:pPr marL="0" indent="0">
              <a:buNone/>
            </a:pPr>
            <a:endParaRPr lang="en-US" dirty="0"/>
          </a:p>
          <a:p>
            <a:pPr marL="0" indent="0">
              <a:buNone/>
            </a:pPr>
            <a:r>
              <a:rPr lang="en-US" dirty="0" smtClean="0">
                <a:hlinkClick r:id="rId4"/>
              </a:rPr>
              <a:t>http://healthlinks.Washington.edu/clinical/ethomed</a:t>
            </a:r>
            <a:endParaRPr lang="en-US" dirty="0" smtClean="0"/>
          </a:p>
          <a:p>
            <a:pPr marL="0" indent="0">
              <a:buNone/>
            </a:pPr>
            <a:endParaRPr lang="en-US" dirty="0"/>
          </a:p>
          <a:p>
            <a:pPr marL="0" indent="0">
              <a:buNone/>
            </a:pPr>
            <a:r>
              <a:rPr lang="en-US" sz="2000" dirty="0" smtClean="0"/>
              <a:t>United States Department of Health and Human Services</a:t>
            </a:r>
          </a:p>
          <a:p>
            <a:pPr marL="0" indent="0">
              <a:buNone/>
            </a:pPr>
            <a:endParaRPr lang="en-US" sz="2000" dirty="0"/>
          </a:p>
        </p:txBody>
      </p:sp>
    </p:spTree>
    <p:extLst>
      <p:ext uri="{BB962C8B-B14F-4D97-AF65-F5344CB8AC3E}">
        <p14:creationId xmlns:p14="http://schemas.microsoft.com/office/powerpoint/2010/main" val="3784637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548</TotalTime>
  <Words>1206</Words>
  <Application>Microsoft Office PowerPoint</Application>
  <PresentationFormat>Widescreen</PresentationFormat>
  <Paragraphs>201</Paragraphs>
  <Slides>26</Slides>
  <Notes>0</Notes>
  <HiddenSlides>0</HiddenSlides>
  <MMClips>25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Trebuchet MS</vt:lpstr>
      <vt:lpstr>Wingdings</vt:lpstr>
      <vt:lpstr>Wingdings 3</vt:lpstr>
      <vt:lpstr>Facet</vt:lpstr>
      <vt:lpstr>   Cultural Diversity  In  Mental Health</vt:lpstr>
      <vt:lpstr>Introduction</vt:lpstr>
      <vt:lpstr>PowerPoint Presentation</vt:lpstr>
      <vt:lpstr>PowerPoint Presentation</vt:lpstr>
      <vt:lpstr>The Influence of Culture</vt:lpstr>
      <vt:lpstr>Diversity is:</vt:lpstr>
      <vt:lpstr>PowerPoint Presentation</vt:lpstr>
      <vt:lpstr>Cultural Awareness</vt:lpstr>
      <vt:lpstr>CALD Culturally and Linguistically  Diverse Backgrounds </vt:lpstr>
      <vt:lpstr>Cultural Competence</vt:lpstr>
      <vt:lpstr>Ethnocentrism</vt:lpstr>
      <vt:lpstr>Mental Health and Mental Illness Among Culturally  Diverse Communities</vt:lpstr>
      <vt:lpstr>Beliefs About the Causes of Mental Illness</vt:lpstr>
      <vt:lpstr>Using Professional Interpreters</vt:lpstr>
      <vt:lpstr>Cultural Assessment</vt:lpstr>
      <vt:lpstr>PowerPoint Presentation</vt:lpstr>
      <vt:lpstr>Issues to Consider During a Cross-Cultural Clinical Consultation</vt:lpstr>
      <vt:lpstr>PowerPoint Presentation</vt:lpstr>
      <vt:lpstr>Communicating Effectively</vt:lpstr>
      <vt:lpstr>PowerPoint Presentation</vt:lpstr>
      <vt:lpstr>Using The Cultural Awareness Tool</vt:lpstr>
      <vt:lpstr>PowerPoint Presentation</vt:lpstr>
      <vt:lpstr>Cultural Competence  in  Mental Health Care</vt:lpstr>
      <vt:lpstr>PowerPoint Presentation</vt:lpstr>
      <vt:lpstr>Resources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Presentation</dc:title>
  <dc:creator>kerry veara</dc:creator>
  <cp:lastModifiedBy>kerry veara</cp:lastModifiedBy>
  <cp:revision>58</cp:revision>
  <dcterms:created xsi:type="dcterms:W3CDTF">2015-03-29T19:00:56Z</dcterms:created>
  <dcterms:modified xsi:type="dcterms:W3CDTF">2015-04-01T21:49:50Z</dcterms:modified>
</cp:coreProperties>
</file>